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384" r:id="rId3"/>
    <p:sldId id="280" r:id="rId4"/>
    <p:sldId id="376" r:id="rId5"/>
    <p:sldId id="282" r:id="rId6"/>
    <p:sldId id="283" r:id="rId7"/>
    <p:sldId id="477" r:id="rId8"/>
    <p:sldId id="454" r:id="rId9"/>
    <p:sldId id="385" r:id="rId10"/>
    <p:sldId id="288" r:id="rId11"/>
    <p:sldId id="483" r:id="rId12"/>
    <p:sldId id="484" r:id="rId13"/>
    <p:sldId id="485" r:id="rId14"/>
    <p:sldId id="487" r:id="rId15"/>
    <p:sldId id="488" r:id="rId16"/>
    <p:sldId id="506" r:id="rId17"/>
    <p:sldId id="489" r:id="rId18"/>
    <p:sldId id="490" r:id="rId19"/>
    <p:sldId id="507" r:id="rId20"/>
    <p:sldId id="491" r:id="rId21"/>
    <p:sldId id="509" r:id="rId22"/>
    <p:sldId id="493" r:id="rId23"/>
    <p:sldId id="508" r:id="rId24"/>
    <p:sldId id="511" r:id="rId25"/>
    <p:sldId id="492" r:id="rId26"/>
    <p:sldId id="510" r:id="rId27"/>
    <p:sldId id="496" r:id="rId28"/>
    <p:sldId id="513" r:id="rId29"/>
    <p:sldId id="498" r:id="rId30"/>
    <p:sldId id="499" r:id="rId31"/>
    <p:sldId id="514" r:id="rId32"/>
    <p:sldId id="518" r:id="rId33"/>
    <p:sldId id="517" r:id="rId34"/>
    <p:sldId id="515" r:id="rId35"/>
    <p:sldId id="516" r:id="rId36"/>
    <p:sldId id="519" r:id="rId37"/>
    <p:sldId id="520" r:id="rId38"/>
    <p:sldId id="480" r:id="rId39"/>
    <p:sldId id="482" r:id="rId40"/>
    <p:sldId id="481" r:id="rId41"/>
    <p:sldId id="504" r:id="rId42"/>
    <p:sldId id="474" r:id="rId43"/>
    <p:sldId id="473" r:id="rId44"/>
    <p:sldId id="373" r:id="rId45"/>
    <p:sldId id="321" r:id="rId46"/>
    <p:sldId id="272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Sina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DB2"/>
    <a:srgbClr val="DBEEF4"/>
    <a:srgbClr val="FF9966"/>
    <a:srgbClr val="A3F6FF"/>
    <a:srgbClr val="0B8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8779" autoAdjust="0"/>
  </p:normalViewPr>
  <p:slideViewPr>
    <p:cSldViewPr>
      <p:cViewPr varScale="1">
        <p:scale>
          <a:sx n="67" d="100"/>
          <a:sy n="67" d="100"/>
        </p:scale>
        <p:origin x="-936" y="-91"/>
      </p:cViewPr>
      <p:guideLst>
        <p:guide orient="horz" pos="2160"/>
        <p:guide pos="839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10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6E02D0-BF2E-46F1-BA65-2EE13AE5D2AF}" type="doc">
      <dgm:prSet loTypeId="urn:microsoft.com/office/officeart/2005/8/layout/radial1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C150777-050C-4C1A-A046-C5D5F3EF3250}">
      <dgm:prSet phldrT="[文本]"/>
      <dgm:spPr>
        <a:solidFill>
          <a:srgbClr val="0B7DB2"/>
        </a:solidFill>
        <a:ln>
          <a:solidFill>
            <a:srgbClr val="0B7DB2"/>
          </a:solidFill>
        </a:ln>
      </dgm:spPr>
      <dgm:t>
        <a:bodyPr/>
        <a:lstStyle/>
        <a:p>
          <a:r>
            <a:rPr lang="zh-CN" altLang="en-US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方法</a:t>
          </a:r>
          <a:endParaRPr lang="zh-CN" altLang="en-US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8C61C66F-E88C-48A9-BE46-70D9E271566F}" type="parTrans" cxnId="{2E39AC15-4A30-461F-AB2F-818D45B7C86D}">
      <dgm:prSet/>
      <dgm:spPr/>
      <dgm:t>
        <a:bodyPr/>
        <a:lstStyle/>
        <a:p>
          <a:endParaRPr lang="zh-CN" altLang="en-US"/>
        </a:p>
      </dgm:t>
    </dgm:pt>
    <dgm:pt modelId="{48AE9FED-1DD0-4CD4-BF1B-4D4AC29276F6}" type="sibTrans" cxnId="{2E39AC15-4A30-461F-AB2F-818D45B7C86D}">
      <dgm:prSet/>
      <dgm:spPr/>
      <dgm:t>
        <a:bodyPr/>
        <a:lstStyle/>
        <a:p>
          <a:endParaRPr lang="zh-CN" altLang="en-US"/>
        </a:p>
      </dgm:t>
    </dgm:pt>
    <dgm:pt modelId="{758ABAA9-8CEF-4889-BC2D-78A47E80BA9E}">
      <dgm:prSet phldrT="[文本]"/>
      <dgm:spPr>
        <a:solidFill>
          <a:srgbClr val="0B7DB2"/>
        </a:solidFill>
        <a:ln>
          <a:solidFill>
            <a:srgbClr val="0B7DB2"/>
          </a:solidFill>
        </a:ln>
      </dgm:spPr>
      <dgm:t>
        <a:bodyPr/>
        <a:lstStyle/>
        <a:p>
          <a:pPr rtl="0"/>
          <a:r>
            <a: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与</a:t>
          </a:r>
          <a:r>
            <a: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Java</a:t>
          </a:r>
          <a:r>
            <a:rPr lang="zh-CN" altLang="en-US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对比学习</a:t>
          </a:r>
          <a:endParaRPr lang="zh-CN" altLang="en-US" b="1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06040516-DE20-4399-B700-8677827AD279}" type="parTrans" cxnId="{00689025-D57E-4612-80FE-2A312E5DC7DC}">
      <dgm:prSet/>
      <dgm:spPr/>
      <dgm:t>
        <a:bodyPr/>
        <a:lstStyle/>
        <a:p>
          <a:endParaRPr lang="zh-CN" altLang="en-US"/>
        </a:p>
      </dgm:t>
    </dgm:pt>
    <dgm:pt modelId="{B5F03A3F-4D9B-4359-9613-493158AB36CC}" type="sibTrans" cxnId="{00689025-D57E-4612-80FE-2A312E5DC7DC}">
      <dgm:prSet/>
      <dgm:spPr/>
      <dgm:t>
        <a:bodyPr/>
        <a:lstStyle/>
        <a:p>
          <a:endParaRPr lang="zh-CN" altLang="en-US"/>
        </a:p>
      </dgm:t>
    </dgm:pt>
    <dgm:pt modelId="{82E16DD6-A60B-4192-B74F-DF6BD6319BF9}">
      <dgm:prSet custT="1"/>
      <dgm:spPr>
        <a:solidFill>
          <a:srgbClr val="0B7DB2"/>
        </a:solidFill>
        <a:ln>
          <a:solidFill>
            <a:srgbClr val="0B7DB2"/>
          </a:solidFill>
        </a:ln>
      </dgm:spPr>
      <dgm:t>
        <a:bodyPr/>
        <a:lstStyle/>
        <a:p>
          <a:pPr rtl="0"/>
          <a:r>
            <a:rPr lang="zh-CN" altLang="en-US" sz="28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找相同点对比</a:t>
          </a:r>
          <a:endParaRPr lang="en-US" sz="2800" b="1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71B26884-7CED-4905-B402-58B000CE47EA}" type="parTrans" cxnId="{BBF84D65-3852-4A57-8E8C-394301C7D252}">
      <dgm:prSet/>
      <dgm:spPr/>
      <dgm:t>
        <a:bodyPr/>
        <a:lstStyle/>
        <a:p>
          <a:endParaRPr lang="zh-CN" altLang="en-US"/>
        </a:p>
      </dgm:t>
    </dgm:pt>
    <dgm:pt modelId="{1985646C-93AE-4CE0-B97F-AE47CBAE33D7}" type="sibTrans" cxnId="{BBF84D65-3852-4A57-8E8C-394301C7D252}">
      <dgm:prSet/>
      <dgm:spPr/>
      <dgm:t>
        <a:bodyPr/>
        <a:lstStyle/>
        <a:p>
          <a:endParaRPr lang="zh-CN" altLang="en-US"/>
        </a:p>
      </dgm:t>
    </dgm:pt>
    <dgm:pt modelId="{95052D77-2B4C-480B-BD9C-6B5363B56E98}">
      <dgm:prSet custT="1"/>
      <dgm:spPr>
        <a:solidFill>
          <a:srgbClr val="0B7DB2"/>
        </a:solidFill>
        <a:ln>
          <a:solidFill>
            <a:srgbClr val="0B7DB2"/>
          </a:solidFill>
        </a:ln>
      </dgm:spPr>
      <dgm:t>
        <a:bodyPr/>
        <a:lstStyle/>
        <a:p>
          <a:r>
            <a:rPr lang="zh-CN" altLang="en-US" sz="2800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找不同点对比</a:t>
          </a:r>
          <a:endParaRPr lang="zh-CN" altLang="en-US" sz="2800" b="1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5FB46AE4-7C34-4679-A9F1-940BA4DEB4DD}" type="parTrans" cxnId="{C2E571C5-E337-4852-82FB-19BCF629D5DA}">
      <dgm:prSet/>
      <dgm:spPr/>
      <dgm:t>
        <a:bodyPr/>
        <a:lstStyle/>
        <a:p>
          <a:endParaRPr lang="zh-CN" altLang="en-US"/>
        </a:p>
      </dgm:t>
    </dgm:pt>
    <dgm:pt modelId="{EBB2321D-BCE1-484C-AB43-261C38DD3FFE}" type="sibTrans" cxnId="{C2E571C5-E337-4852-82FB-19BCF629D5DA}">
      <dgm:prSet/>
      <dgm:spPr/>
      <dgm:t>
        <a:bodyPr/>
        <a:lstStyle/>
        <a:p>
          <a:endParaRPr lang="zh-CN" altLang="en-US"/>
        </a:p>
      </dgm:t>
    </dgm:pt>
    <dgm:pt modelId="{B58A1E64-B161-4502-B9EE-ECBF21095F03}" type="pres">
      <dgm:prSet presAssocID="{BC6E02D0-BF2E-46F1-BA65-2EE13AE5D2A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8A5FEEC-205D-43FD-A300-BD3F7FD91B38}" type="pres">
      <dgm:prSet presAssocID="{7C150777-050C-4C1A-A046-C5D5F3EF325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A681D7DF-9538-4873-B693-C8E447A60960}" type="pres">
      <dgm:prSet presAssocID="{06040516-DE20-4399-B700-8677827AD279}" presName="Name9" presStyleLbl="parChTrans1D2" presStyleIdx="0" presStyleCnt="3"/>
      <dgm:spPr/>
      <dgm:t>
        <a:bodyPr/>
        <a:lstStyle/>
        <a:p>
          <a:endParaRPr lang="zh-CN" altLang="en-US"/>
        </a:p>
      </dgm:t>
    </dgm:pt>
    <dgm:pt modelId="{B6FF9D54-4365-4B5E-9971-5E378C30EA25}" type="pres">
      <dgm:prSet presAssocID="{06040516-DE20-4399-B700-8677827AD279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C17A5207-C7DB-4BBE-A4D9-3327AE276958}" type="pres">
      <dgm:prSet presAssocID="{758ABAA9-8CEF-4889-BC2D-78A47E80BA9E}" presName="node" presStyleLbl="node1" presStyleIdx="0" presStyleCnt="3" custScaleX="138270" custScaleY="138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B1E40B-5D8F-48B5-AEC2-44BF9BC95952}" type="pres">
      <dgm:prSet presAssocID="{71B26884-7CED-4905-B402-58B000CE47EA}" presName="Name9" presStyleLbl="parChTrans1D2" presStyleIdx="1" presStyleCnt="3"/>
      <dgm:spPr/>
      <dgm:t>
        <a:bodyPr/>
        <a:lstStyle/>
        <a:p>
          <a:endParaRPr lang="zh-CN" altLang="en-US"/>
        </a:p>
      </dgm:t>
    </dgm:pt>
    <dgm:pt modelId="{41A2FE79-C165-481D-9FF7-F038C758F2D3}" type="pres">
      <dgm:prSet presAssocID="{71B26884-7CED-4905-B402-58B000CE47EA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89B36FB-7428-428C-9EB9-DB8642D28EFC}" type="pres">
      <dgm:prSet presAssocID="{82E16DD6-A60B-4192-B74F-DF6BD6319BF9}" presName="node" presStyleLbl="node1" presStyleIdx="1" presStyleCnt="3" custScaleX="138270" custScaleY="138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FE3211-2287-44F4-A0CD-30B88C060492}" type="pres">
      <dgm:prSet presAssocID="{5FB46AE4-7C34-4679-A9F1-940BA4DEB4DD}" presName="Name9" presStyleLbl="parChTrans1D2" presStyleIdx="2" presStyleCnt="3"/>
      <dgm:spPr/>
      <dgm:t>
        <a:bodyPr/>
        <a:lstStyle/>
        <a:p>
          <a:endParaRPr lang="zh-CN" altLang="en-US"/>
        </a:p>
      </dgm:t>
    </dgm:pt>
    <dgm:pt modelId="{7527C42B-8B99-4724-8331-77F40E1C5E1B}" type="pres">
      <dgm:prSet presAssocID="{5FB46AE4-7C34-4679-A9F1-940BA4DEB4D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9CD9D65E-4A13-490F-B3AC-0749BCEFE24E}" type="pres">
      <dgm:prSet presAssocID="{95052D77-2B4C-480B-BD9C-6B5363B56E98}" presName="node" presStyleLbl="node1" presStyleIdx="2" presStyleCnt="3" custScaleX="138270" custScaleY="138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F84D65-3852-4A57-8E8C-394301C7D252}" srcId="{7C150777-050C-4C1A-A046-C5D5F3EF3250}" destId="{82E16DD6-A60B-4192-B74F-DF6BD6319BF9}" srcOrd="1" destOrd="0" parTransId="{71B26884-7CED-4905-B402-58B000CE47EA}" sibTransId="{1985646C-93AE-4CE0-B97F-AE47CBAE33D7}"/>
    <dgm:cxn modelId="{F01EFFA9-E224-4845-B7E3-388D1CD57E32}" type="presOf" srcId="{5FB46AE4-7C34-4679-A9F1-940BA4DEB4DD}" destId="{7527C42B-8B99-4724-8331-77F40E1C5E1B}" srcOrd="1" destOrd="0" presId="urn:microsoft.com/office/officeart/2005/8/layout/radial1"/>
    <dgm:cxn modelId="{2E39AC15-4A30-461F-AB2F-818D45B7C86D}" srcId="{BC6E02D0-BF2E-46F1-BA65-2EE13AE5D2AF}" destId="{7C150777-050C-4C1A-A046-C5D5F3EF3250}" srcOrd="0" destOrd="0" parTransId="{8C61C66F-E88C-48A9-BE46-70D9E271566F}" sibTransId="{48AE9FED-1DD0-4CD4-BF1B-4D4AC29276F6}"/>
    <dgm:cxn modelId="{0F5EEA5E-F8CB-4629-AD88-877101AF5E08}" type="presOf" srcId="{06040516-DE20-4399-B700-8677827AD279}" destId="{A681D7DF-9538-4873-B693-C8E447A60960}" srcOrd="0" destOrd="0" presId="urn:microsoft.com/office/officeart/2005/8/layout/radial1"/>
    <dgm:cxn modelId="{EDC8760A-8121-4DE2-91BD-83C023A28E6D}" type="presOf" srcId="{95052D77-2B4C-480B-BD9C-6B5363B56E98}" destId="{9CD9D65E-4A13-490F-B3AC-0749BCEFE24E}" srcOrd="0" destOrd="0" presId="urn:microsoft.com/office/officeart/2005/8/layout/radial1"/>
    <dgm:cxn modelId="{27492EAA-2E68-4970-BBFE-30A2625DC6DC}" type="presOf" srcId="{82E16DD6-A60B-4192-B74F-DF6BD6319BF9}" destId="{089B36FB-7428-428C-9EB9-DB8642D28EFC}" srcOrd="0" destOrd="0" presId="urn:microsoft.com/office/officeart/2005/8/layout/radial1"/>
    <dgm:cxn modelId="{6212A84E-2C44-4B17-96CE-0DEB04F3E43A}" type="presOf" srcId="{06040516-DE20-4399-B700-8677827AD279}" destId="{B6FF9D54-4365-4B5E-9971-5E378C30EA25}" srcOrd="1" destOrd="0" presId="urn:microsoft.com/office/officeart/2005/8/layout/radial1"/>
    <dgm:cxn modelId="{213DB53B-C237-4FB1-AA70-27AD8094C55D}" type="presOf" srcId="{7C150777-050C-4C1A-A046-C5D5F3EF3250}" destId="{58A5FEEC-205D-43FD-A300-BD3F7FD91B38}" srcOrd="0" destOrd="0" presId="urn:microsoft.com/office/officeart/2005/8/layout/radial1"/>
    <dgm:cxn modelId="{BACA1B6E-3652-4C52-BED9-E3501AC2E151}" type="presOf" srcId="{5FB46AE4-7C34-4679-A9F1-940BA4DEB4DD}" destId="{0CFE3211-2287-44F4-A0CD-30B88C060492}" srcOrd="0" destOrd="0" presId="urn:microsoft.com/office/officeart/2005/8/layout/radial1"/>
    <dgm:cxn modelId="{C2E571C5-E337-4852-82FB-19BCF629D5DA}" srcId="{7C150777-050C-4C1A-A046-C5D5F3EF3250}" destId="{95052D77-2B4C-480B-BD9C-6B5363B56E98}" srcOrd="2" destOrd="0" parTransId="{5FB46AE4-7C34-4679-A9F1-940BA4DEB4DD}" sibTransId="{EBB2321D-BCE1-484C-AB43-261C38DD3FFE}"/>
    <dgm:cxn modelId="{424A72E7-F3DF-4A88-AE0E-4FE62BA4D231}" type="presOf" srcId="{758ABAA9-8CEF-4889-BC2D-78A47E80BA9E}" destId="{C17A5207-C7DB-4BBE-A4D9-3327AE276958}" srcOrd="0" destOrd="0" presId="urn:microsoft.com/office/officeart/2005/8/layout/radial1"/>
    <dgm:cxn modelId="{8FF34784-C9B4-4F18-9E73-D15BA1B2EAAA}" type="presOf" srcId="{BC6E02D0-BF2E-46F1-BA65-2EE13AE5D2AF}" destId="{B58A1E64-B161-4502-B9EE-ECBF21095F03}" srcOrd="0" destOrd="0" presId="urn:microsoft.com/office/officeart/2005/8/layout/radial1"/>
    <dgm:cxn modelId="{4B26C5BC-9CD4-4AD4-AE9F-A40AF7B56C01}" type="presOf" srcId="{71B26884-7CED-4905-B402-58B000CE47EA}" destId="{A4B1E40B-5D8F-48B5-AEC2-44BF9BC95952}" srcOrd="0" destOrd="0" presId="urn:microsoft.com/office/officeart/2005/8/layout/radial1"/>
    <dgm:cxn modelId="{00689025-D57E-4612-80FE-2A312E5DC7DC}" srcId="{7C150777-050C-4C1A-A046-C5D5F3EF3250}" destId="{758ABAA9-8CEF-4889-BC2D-78A47E80BA9E}" srcOrd="0" destOrd="0" parTransId="{06040516-DE20-4399-B700-8677827AD279}" sibTransId="{B5F03A3F-4D9B-4359-9613-493158AB36CC}"/>
    <dgm:cxn modelId="{E415FC5D-4CFC-4343-9BBA-4204F448115F}" type="presOf" srcId="{71B26884-7CED-4905-B402-58B000CE47EA}" destId="{41A2FE79-C165-481D-9FF7-F038C758F2D3}" srcOrd="1" destOrd="0" presId="urn:microsoft.com/office/officeart/2005/8/layout/radial1"/>
    <dgm:cxn modelId="{817727E0-F5E8-4A56-BB0D-B5DF4E6AC690}" type="presParOf" srcId="{B58A1E64-B161-4502-B9EE-ECBF21095F03}" destId="{58A5FEEC-205D-43FD-A300-BD3F7FD91B38}" srcOrd="0" destOrd="0" presId="urn:microsoft.com/office/officeart/2005/8/layout/radial1"/>
    <dgm:cxn modelId="{3D05BD00-EE4C-43EB-AE7C-794033F05FEC}" type="presParOf" srcId="{B58A1E64-B161-4502-B9EE-ECBF21095F03}" destId="{A681D7DF-9538-4873-B693-C8E447A60960}" srcOrd="1" destOrd="0" presId="urn:microsoft.com/office/officeart/2005/8/layout/radial1"/>
    <dgm:cxn modelId="{F5E4161E-7D31-4E41-9019-D85CCAB0C2C2}" type="presParOf" srcId="{A681D7DF-9538-4873-B693-C8E447A60960}" destId="{B6FF9D54-4365-4B5E-9971-5E378C30EA25}" srcOrd="0" destOrd="0" presId="urn:microsoft.com/office/officeart/2005/8/layout/radial1"/>
    <dgm:cxn modelId="{9EC6686A-54B7-467F-B1DF-CFC711AD333D}" type="presParOf" srcId="{B58A1E64-B161-4502-B9EE-ECBF21095F03}" destId="{C17A5207-C7DB-4BBE-A4D9-3327AE276958}" srcOrd="2" destOrd="0" presId="urn:microsoft.com/office/officeart/2005/8/layout/radial1"/>
    <dgm:cxn modelId="{1BDDA2B3-D92D-418F-B8FC-8ABE935AD636}" type="presParOf" srcId="{B58A1E64-B161-4502-B9EE-ECBF21095F03}" destId="{A4B1E40B-5D8F-48B5-AEC2-44BF9BC95952}" srcOrd="3" destOrd="0" presId="urn:microsoft.com/office/officeart/2005/8/layout/radial1"/>
    <dgm:cxn modelId="{31B56CFF-3428-43C7-8F0F-9EB88DD4A36A}" type="presParOf" srcId="{A4B1E40B-5D8F-48B5-AEC2-44BF9BC95952}" destId="{41A2FE79-C165-481D-9FF7-F038C758F2D3}" srcOrd="0" destOrd="0" presId="urn:microsoft.com/office/officeart/2005/8/layout/radial1"/>
    <dgm:cxn modelId="{C3CA01BB-C810-4CF6-B775-5AB29B5445CD}" type="presParOf" srcId="{B58A1E64-B161-4502-B9EE-ECBF21095F03}" destId="{089B36FB-7428-428C-9EB9-DB8642D28EFC}" srcOrd="4" destOrd="0" presId="urn:microsoft.com/office/officeart/2005/8/layout/radial1"/>
    <dgm:cxn modelId="{8892D0EF-BD8D-4DFE-BE23-BCDE9C2DA015}" type="presParOf" srcId="{B58A1E64-B161-4502-B9EE-ECBF21095F03}" destId="{0CFE3211-2287-44F4-A0CD-30B88C060492}" srcOrd="5" destOrd="0" presId="urn:microsoft.com/office/officeart/2005/8/layout/radial1"/>
    <dgm:cxn modelId="{4937A381-580B-4344-8299-7F2E19A4C8B9}" type="presParOf" srcId="{0CFE3211-2287-44F4-A0CD-30B88C060492}" destId="{7527C42B-8B99-4724-8331-77F40E1C5E1B}" srcOrd="0" destOrd="0" presId="urn:microsoft.com/office/officeart/2005/8/layout/radial1"/>
    <dgm:cxn modelId="{1FDA7BE7-3CAB-4D3D-98F0-1A62EA784A48}" type="presParOf" srcId="{B58A1E64-B161-4502-B9EE-ECBF21095F03}" destId="{9CD9D65E-4A13-490F-B3AC-0749BCEFE24E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5FEEC-205D-43FD-A300-BD3F7FD91B38}">
      <dsp:nvSpPr>
        <dsp:cNvPr id="0" name=""/>
        <dsp:cNvSpPr/>
      </dsp:nvSpPr>
      <dsp:spPr>
        <a:xfrm>
          <a:off x="2365785" y="1794069"/>
          <a:ext cx="1364428" cy="1364428"/>
        </a:xfrm>
        <a:prstGeom prst="ellipse">
          <a:avLst/>
        </a:prstGeom>
        <a:solidFill>
          <a:srgbClr val="0B7DB2"/>
        </a:solidFill>
        <a:ln>
          <a:solidFill>
            <a:srgbClr val="0B7DB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方法</a:t>
          </a:r>
          <a:endParaRPr lang="zh-CN" altLang="en-US" sz="3600" kern="1200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sp:txBody>
      <dsp:txXfrm>
        <a:off x="2565601" y="1993885"/>
        <a:ext cx="964796" cy="964796"/>
      </dsp:txXfrm>
    </dsp:sp>
    <dsp:sp modelId="{A681D7DF-9538-4873-B693-C8E447A60960}">
      <dsp:nvSpPr>
        <dsp:cNvPr id="0" name=""/>
        <dsp:cNvSpPr/>
      </dsp:nvSpPr>
      <dsp:spPr>
        <a:xfrm rot="16200000">
          <a:off x="2972188" y="1698113"/>
          <a:ext cx="151623" cy="40288"/>
        </a:xfrm>
        <a:custGeom>
          <a:avLst/>
          <a:gdLst/>
          <a:ahLst/>
          <a:cxnLst/>
          <a:rect l="0" t="0" r="0" b="0"/>
          <a:pathLst>
            <a:path>
              <a:moveTo>
                <a:pt x="0" y="20144"/>
              </a:moveTo>
              <a:lnTo>
                <a:pt x="151623" y="201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44209" y="1714467"/>
        <a:ext cx="7581" cy="7581"/>
      </dsp:txXfrm>
    </dsp:sp>
    <dsp:sp modelId="{C17A5207-C7DB-4BBE-A4D9-3327AE276958}">
      <dsp:nvSpPr>
        <dsp:cNvPr id="0" name=""/>
        <dsp:cNvSpPr/>
      </dsp:nvSpPr>
      <dsp:spPr>
        <a:xfrm>
          <a:off x="2104702" y="-244148"/>
          <a:ext cx="1886595" cy="1886595"/>
        </a:xfrm>
        <a:prstGeom prst="ellipse">
          <a:avLst/>
        </a:prstGeom>
        <a:solidFill>
          <a:srgbClr val="0B7DB2"/>
        </a:solidFill>
        <a:ln>
          <a:solidFill>
            <a:srgbClr val="0B7DB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与</a:t>
          </a:r>
          <a:r>
            <a:rPr lang="en-US" altLang="zh-CN" sz="2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Java</a:t>
          </a:r>
          <a:r>
            <a:rPr lang="zh-CN" altLang="en-US" sz="24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对比学习</a:t>
          </a:r>
          <a:endParaRPr lang="zh-CN" altLang="en-US" sz="2400" b="1" kern="1200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sp:txBody>
      <dsp:txXfrm>
        <a:off x="2380987" y="32137"/>
        <a:ext cx="1334025" cy="1334025"/>
      </dsp:txXfrm>
    </dsp:sp>
    <dsp:sp modelId="{A4B1E40B-5D8F-48B5-AEC2-44BF9BC95952}">
      <dsp:nvSpPr>
        <dsp:cNvPr id="0" name=""/>
        <dsp:cNvSpPr/>
      </dsp:nvSpPr>
      <dsp:spPr>
        <a:xfrm rot="1800000">
          <a:off x="3628657" y="2835152"/>
          <a:ext cx="151623" cy="40288"/>
        </a:xfrm>
        <a:custGeom>
          <a:avLst/>
          <a:gdLst/>
          <a:ahLst/>
          <a:cxnLst/>
          <a:rect l="0" t="0" r="0" b="0"/>
          <a:pathLst>
            <a:path>
              <a:moveTo>
                <a:pt x="0" y="20144"/>
              </a:moveTo>
              <a:lnTo>
                <a:pt x="151623" y="201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00678" y="2851506"/>
        <a:ext cx="7581" cy="7581"/>
      </dsp:txXfrm>
    </dsp:sp>
    <dsp:sp modelId="{089B36FB-7428-428C-9EB9-DB8642D28EFC}">
      <dsp:nvSpPr>
        <dsp:cNvPr id="0" name=""/>
        <dsp:cNvSpPr/>
      </dsp:nvSpPr>
      <dsp:spPr>
        <a:xfrm>
          <a:off x="3643746" y="2421553"/>
          <a:ext cx="1886595" cy="1886595"/>
        </a:xfrm>
        <a:prstGeom prst="ellipse">
          <a:avLst/>
        </a:prstGeom>
        <a:solidFill>
          <a:srgbClr val="0B7DB2"/>
        </a:solidFill>
        <a:ln>
          <a:solidFill>
            <a:srgbClr val="0B7DB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找相同点对比</a:t>
          </a:r>
          <a:endParaRPr lang="en-US" sz="2800" b="1" kern="1200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sp:txBody>
      <dsp:txXfrm>
        <a:off x="3920031" y="2697838"/>
        <a:ext cx="1334025" cy="1334025"/>
      </dsp:txXfrm>
    </dsp:sp>
    <dsp:sp modelId="{0CFE3211-2287-44F4-A0CD-30B88C060492}">
      <dsp:nvSpPr>
        <dsp:cNvPr id="0" name=""/>
        <dsp:cNvSpPr/>
      </dsp:nvSpPr>
      <dsp:spPr>
        <a:xfrm rot="9000000">
          <a:off x="2315718" y="2835152"/>
          <a:ext cx="151623" cy="40288"/>
        </a:xfrm>
        <a:custGeom>
          <a:avLst/>
          <a:gdLst/>
          <a:ahLst/>
          <a:cxnLst/>
          <a:rect l="0" t="0" r="0" b="0"/>
          <a:pathLst>
            <a:path>
              <a:moveTo>
                <a:pt x="0" y="20144"/>
              </a:moveTo>
              <a:lnTo>
                <a:pt x="151623" y="201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387739" y="2851506"/>
        <a:ext cx="7581" cy="7581"/>
      </dsp:txXfrm>
    </dsp:sp>
    <dsp:sp modelId="{9CD9D65E-4A13-490F-B3AC-0749BCEFE24E}">
      <dsp:nvSpPr>
        <dsp:cNvPr id="0" name=""/>
        <dsp:cNvSpPr/>
      </dsp:nvSpPr>
      <dsp:spPr>
        <a:xfrm>
          <a:off x="565658" y="2421553"/>
          <a:ext cx="1886595" cy="1886595"/>
        </a:xfrm>
        <a:prstGeom prst="ellipse">
          <a:avLst/>
        </a:prstGeom>
        <a:solidFill>
          <a:srgbClr val="0B7DB2"/>
        </a:solidFill>
        <a:ln>
          <a:solidFill>
            <a:srgbClr val="0B7DB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找不同点对比</a:t>
          </a:r>
          <a:endParaRPr lang="zh-CN" altLang="en-US" sz="2800" b="1" kern="1200" dirty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sp:txBody>
      <dsp:txXfrm>
        <a:off x="841943" y="2697838"/>
        <a:ext cx="1334025" cy="1334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DBD6A-2AC2-4C69-AFAF-DFEB8973E6F0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CB18C-0F2F-4BF8-BBB6-9BF9FD4892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33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BDEAB-ACF2-4352-BB39-1444ECD60BE4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29506-1211-4FEA-9AB4-E1631E6866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200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、分步讲解每个过程，重点强调两点。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）请求页面和响应页面可以包含</a:t>
            </a:r>
            <a:r>
              <a:rPr lang="en-US" altLang="zh-CN" smtClean="0"/>
              <a:t>JavaScript</a:t>
            </a:r>
            <a:r>
              <a:rPr lang="zh-CN" altLang="en-US" smtClean="0"/>
              <a:t>脚本。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）由浏览器从上至下逐条解析</a:t>
            </a:r>
            <a:r>
              <a:rPr lang="en-US" altLang="zh-CN" smtClean="0"/>
              <a:t>HTML</a:t>
            </a:r>
            <a:r>
              <a:rPr lang="zh-CN" altLang="en-US" smtClean="0"/>
              <a:t>标签和</a:t>
            </a:r>
            <a:r>
              <a:rPr lang="en-US" altLang="zh-CN" smtClean="0"/>
              <a:t>JavaScript</a:t>
            </a:r>
            <a:r>
              <a:rPr lang="zh-CN" altLang="en-US" smtClean="0"/>
              <a:t>脚本。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、使用客户端脚本的好处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F089E2-A879-453B-893C-CC4F7C7961A9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38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教学指导：演示使用外部</a:t>
            </a:r>
            <a:r>
              <a:rPr lang="en-US" altLang="zh-CN" smtClean="0"/>
              <a:t>JS</a:t>
            </a:r>
            <a:r>
              <a:rPr lang="zh-CN" altLang="en-US" smtClean="0"/>
              <a:t>文件和直接在</a:t>
            </a:r>
            <a:r>
              <a:rPr lang="en-US" altLang="zh-CN" smtClean="0"/>
              <a:t>HTML</a:t>
            </a:r>
            <a:r>
              <a:rPr lang="zh-CN" altLang="en-US" smtClean="0"/>
              <a:t>标签中这两种方式 ，并强调：外部文件不能包含</a:t>
            </a:r>
            <a:r>
              <a:rPr lang="en-US" altLang="zh-CN" smtClean="0"/>
              <a:t>&lt;script&gt;</a:t>
            </a:r>
            <a:r>
              <a:rPr lang="zh-CN" altLang="en-US" smtClean="0"/>
              <a:t>标签，通常将</a:t>
            </a:r>
            <a:r>
              <a:rPr lang="en-US" altLang="zh-CN" smtClean="0"/>
              <a:t>.js</a:t>
            </a:r>
            <a:r>
              <a:rPr lang="zh-CN" altLang="en-US" smtClean="0"/>
              <a:t>文件放到网站目录中单独存放脚本的子目录中（一般为</a:t>
            </a:r>
            <a:r>
              <a:rPr lang="en-US" altLang="zh-CN" smtClean="0"/>
              <a:t>js</a:t>
            </a:r>
            <a:r>
              <a:rPr lang="zh-CN" altLang="en-US" smtClean="0"/>
              <a:t>），这样容易管理和维护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AF213C-3BC2-4026-BFD1-4DC9445C90E6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4700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教学指导：简介核心语法包含的内容。</a:t>
            </a:r>
            <a:endParaRPr lang="en-US" altLang="zh-CN" dirty="0" smtClean="0"/>
          </a:p>
          <a:p>
            <a:r>
              <a:rPr lang="zh-CN" altLang="en-US" dirty="0" smtClean="0"/>
              <a:t>在介绍语法约定时，建议教员运用对比教学教学技巧，通过与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语法做对比进行讲解。帮助学员温故知新。</a:t>
            </a:r>
            <a:endParaRPr lang="en-US" altLang="zh-CN" dirty="0" smtClean="0"/>
          </a:p>
          <a:p>
            <a:r>
              <a:rPr lang="zh-CN" altLang="en-US" dirty="0" smtClean="0"/>
              <a:t>大小写的区分几个基本规则如下：</a:t>
            </a:r>
          </a:p>
          <a:p>
            <a:r>
              <a:rPr lang="en-US" altLang="zh-CN" dirty="0" smtClean="0"/>
              <a:t>JavaScript</a:t>
            </a:r>
            <a:r>
              <a:rPr lang="zh-CN" altLang="en-US" dirty="0" smtClean="0"/>
              <a:t>的关键字小写</a:t>
            </a:r>
          </a:p>
          <a:p>
            <a:r>
              <a:rPr lang="zh-CN" altLang="en-US" dirty="0" smtClean="0"/>
              <a:t>内置对象大写字母开头。</a:t>
            </a:r>
            <a:br>
              <a:rPr lang="zh-CN" altLang="en-US" dirty="0" smtClean="0"/>
            </a:br>
            <a:r>
              <a:rPr lang="zh-CN" altLang="en-US" dirty="0" smtClean="0"/>
              <a:t>对象的名称通常是小写。方法命名规则与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相同。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78E81C-DCC7-466D-B292-C1F3026EBF4C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1731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教学指导：强调</a:t>
            </a:r>
            <a:r>
              <a:rPr lang="en-US" altLang="zh-CN" smtClean="0"/>
              <a:t>JavaScript</a:t>
            </a:r>
            <a:r>
              <a:rPr lang="zh-CN" altLang="en-US" smtClean="0"/>
              <a:t>区分大小写，特别是变量的命名、语句关键字等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78E9D9-9322-43CC-8A47-3F1E35AD3408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9336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教学指导：强调</a:t>
            </a:r>
            <a:r>
              <a:rPr lang="en-US" altLang="zh-CN" smtClean="0"/>
              <a:t>JavaScript</a:t>
            </a:r>
            <a:r>
              <a:rPr lang="zh-CN" altLang="en-US" smtClean="0"/>
              <a:t>区分大小写，特别是变量的命名、语句关键字等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78E9D9-9322-43CC-8A47-3F1E35AD3408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2376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89B3B6-549D-43BC-9778-DE8F7105044A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190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教学指导：对比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对象的属性和方法讲解。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注意：数组对象的相关概念将在本课程第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章进行详细讲解，本章只需让学员知道</a:t>
            </a:r>
            <a:r>
              <a:rPr lang="en-US" altLang="zh-CN" dirty="0" smtClean="0"/>
              <a:t>JavaScript</a:t>
            </a:r>
            <a:r>
              <a:rPr lang="zh-CN" altLang="en-US" smtClean="0"/>
              <a:t>语言有数组概念即可。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1B511D-3FDB-47D8-A871-B846E986C65E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990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B8274B-8D5E-4AC0-B8BE-FD537F997A4A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5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、与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中的运算符对比讲解；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、着重讲解一下</a:t>
            </a:r>
            <a:r>
              <a:rPr lang="en-US" altLang="zh-CN" dirty="0" smtClean="0"/>
              <a:t>===</a:t>
            </a:r>
            <a:r>
              <a:rPr lang="zh-CN" altLang="en-US" dirty="0" smtClean="0"/>
              <a:t>与</a:t>
            </a:r>
            <a:r>
              <a:rPr lang="en-US" altLang="zh-CN" dirty="0" smtClean="0"/>
              <a:t>==</a:t>
            </a:r>
            <a:r>
              <a:rPr lang="zh-CN" altLang="en-US" dirty="0" smtClean="0"/>
              <a:t>的区别即可；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2A7EE-19BC-4A7E-8092-B7ED0AFA6FEB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321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教学指导：对比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中相应的语法简单讲解即可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9506-1211-4FEA-9AB4-E1631E6866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0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7D1189-79A1-4D90-BE36-8C508C8D5BDF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教学指导：对比</a:t>
            </a:r>
            <a:r>
              <a:rPr lang="en-US" altLang="zh-CN" smtClean="0"/>
              <a:t>Java</a:t>
            </a:r>
            <a:r>
              <a:rPr lang="zh-CN" altLang="en-US" smtClean="0"/>
              <a:t>中相应的语法简单讲解即可。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5C87D6-2B44-41E0-8EA5-263C60AB00EF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145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75934A-613A-4685-870F-D28DCDF8270D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2260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教学指导：关键字和保留字的内容只需简单介绍，让学员知道即可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9506-1211-4FEA-9AB4-E1631E68660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41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en-US" altLang="zh-CN" smtClean="0"/>
              <a:t>xxxxxxx</a:t>
            </a: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67AFEF-5788-4674-8DDA-498DE5DE5486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8158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教学指导：演示</a:t>
            </a:r>
            <a:r>
              <a:rPr lang="en-US" altLang="zh-CN" dirty="0" smtClean="0"/>
              <a:t>alert()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comfirm</a:t>
            </a:r>
            <a:r>
              <a:rPr lang="en-US" altLang="zh-CN" dirty="0" smtClean="0"/>
              <a:t>()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prompt()</a:t>
            </a:r>
            <a:r>
              <a:rPr lang="zh-CN" altLang="en-US" dirty="0" smtClean="0"/>
              <a:t>的使用。并强调三种函数的使用场合。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9506-1211-4FEA-9AB4-E1631E68660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32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en-US" altLang="zh-CN" smtClean="0"/>
              <a:t>xxxxxxx</a:t>
            </a: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67AFEF-5788-4674-8DDA-498DE5DE5486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054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9826CD-1F04-49EB-81B2-DAC10A739E45}" type="slidenum">
              <a:rPr lang="zh-CN" altLang="en-US" smtClean="0"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12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预习作业测试题用于下次上课前进行全班同学集中测试。因此教员要在本次课布置下去。布置预习测试题的目的是要求学员进行预习，保障下次学员学习质量。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不少于</a:t>
            </a:r>
            <a:r>
              <a:rPr lang="en-US" altLang="zh-CN" smtClean="0">
                <a:ea typeface="宋体" panose="02010600030101010101" pitchFamily="2" charset="-122"/>
              </a:rPr>
              <a:t>4</a:t>
            </a:r>
            <a:r>
              <a:rPr lang="zh-CN" altLang="en-US" smtClean="0">
                <a:ea typeface="宋体" panose="02010600030101010101" pitchFamily="2" charset="-122"/>
              </a:rPr>
              <a:t>道题，其中至少包含一道简述题，主要了解学员对重要知识点的理解程度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BF157-06B5-475B-8C82-64F6153EAFD0}" type="slidenum">
              <a:rPr lang="zh-CN" altLang="en-US" smtClean="0"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F86E28-65EC-4422-B97E-9104403699F0}" type="slidenum">
              <a:rPr lang="zh-CN" altLang="en-US" smtClean="0">
                <a:latin typeface="Calibri" panose="020F0502020204030204" pitchFamily="34" charset="0"/>
              </a:rPr>
              <a:t>46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教学指导：教员讲解本书内容的重难点章节分配，并让学员做记录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B71483-CD34-4917-A8A1-A0AC035D2417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教学指导：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altLang="en-US" dirty="0" smtClean="0">
                <a:ea typeface="宋体" panose="02010600030101010101" pitchFamily="2" charset="-122"/>
              </a:rPr>
              <a:t>这两个项目案例需教员演示实际效果，通过演示效果，激发学员对本书学习的兴趣。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60C363-DC3E-424B-A308-60484E574597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443E29-E43E-41D4-8915-B35F39A5F63E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7132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49D542-68E1-4E8A-AF1A-2A52CB0B8570}" type="slidenum">
              <a:rPr lang="zh-CN" altLang="en-US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17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通过示例补充说明为什么学习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，同时需要告诉学员，使用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实现动态效果不如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简洁方便，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是学习</a:t>
            </a:r>
            <a:r>
              <a:rPr lang="en-US" altLang="zh-CN" dirty="0" err="1" smtClean="0"/>
              <a:t>jQuery</a:t>
            </a:r>
            <a:r>
              <a:rPr lang="zh-CN" altLang="en-US" dirty="0" smtClean="0"/>
              <a:t>的基础。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64CE7F-F03A-41BF-99D7-A8D142544291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300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en-US" altLang="zh-CN" smtClean="0"/>
              <a:t>JavaScript</a:t>
            </a:r>
            <a:r>
              <a:rPr lang="zh-CN" altLang="en-US" smtClean="0"/>
              <a:t>的概念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</a:t>
            </a:r>
            <a:r>
              <a:rPr lang="en-US" altLang="zh-CN" smtClean="0"/>
              <a:t>JavaScript</a:t>
            </a:r>
            <a:r>
              <a:rPr lang="zh-CN" altLang="en-US" smtClean="0"/>
              <a:t>的特点</a:t>
            </a:r>
            <a:endParaRPr lang="en-US" altLang="zh-CN" smtClean="0"/>
          </a:p>
          <a:p>
            <a:r>
              <a:rPr lang="en-US" altLang="zh-CN" smtClean="0"/>
              <a:t>3</a:t>
            </a:r>
            <a:r>
              <a:rPr lang="zh-CN" altLang="en-US" smtClean="0"/>
              <a:t>、</a:t>
            </a:r>
            <a:r>
              <a:rPr lang="en-US" altLang="zh-CN" smtClean="0"/>
              <a:t>JavaScript</a:t>
            </a:r>
            <a:r>
              <a:rPr lang="zh-CN" altLang="en-US" smtClean="0"/>
              <a:t>与</a:t>
            </a:r>
            <a:r>
              <a:rPr lang="en-US" altLang="zh-CN" smtClean="0"/>
              <a:t>ECMAScript</a:t>
            </a:r>
            <a:r>
              <a:rPr lang="zh-CN" altLang="en-US" smtClean="0"/>
              <a:t>的关系</a:t>
            </a:r>
            <a:endParaRPr lang="en-US" altLang="zh-CN" smtClean="0"/>
          </a:p>
          <a:p>
            <a:r>
              <a:rPr lang="en-US" altLang="zh-CN" smtClean="0"/>
              <a:t>4</a:t>
            </a:r>
            <a:r>
              <a:rPr lang="zh-CN" altLang="en-US" smtClean="0"/>
              <a:t>、</a:t>
            </a:r>
            <a:r>
              <a:rPr lang="en-US" altLang="zh-CN" smtClean="0"/>
              <a:t>JavaScript</a:t>
            </a:r>
            <a:r>
              <a:rPr lang="zh-CN" altLang="en-US" smtClean="0"/>
              <a:t>组成。讲解组成时，简单介绍</a:t>
            </a:r>
            <a:r>
              <a:rPr lang="en-US" altLang="zh-CN" smtClean="0"/>
              <a:t>BOM</a:t>
            </a:r>
            <a:r>
              <a:rPr lang="zh-CN" altLang="en-US" smtClean="0"/>
              <a:t>和</a:t>
            </a:r>
            <a:r>
              <a:rPr lang="en-US" altLang="zh-CN" smtClean="0"/>
              <a:t>DOM</a:t>
            </a:r>
            <a:r>
              <a:rPr lang="zh-CN" altLang="en-US" smtClean="0"/>
              <a:t>，并说明在后面章节重点讲解，本章重点学习</a:t>
            </a:r>
            <a:r>
              <a:rPr lang="en-US" altLang="zh-CN" b="1" smtClean="0"/>
              <a:t>ECMAScript</a:t>
            </a:r>
            <a:r>
              <a:rPr lang="zh-CN" altLang="en-US" smtClean="0"/>
              <a:t>。</a:t>
            </a:r>
          </a:p>
          <a:p>
            <a:r>
              <a:rPr lang="en-US" altLang="zh-CN" smtClean="0"/>
              <a:t>5</a:t>
            </a:r>
            <a:r>
              <a:rPr lang="zh-CN" altLang="en-US" smtClean="0"/>
              <a:t>、编码遵循</a:t>
            </a:r>
            <a:r>
              <a:rPr lang="en-US" altLang="zh-CN" smtClean="0"/>
              <a:t>ECMAScript</a:t>
            </a:r>
            <a:r>
              <a:rPr lang="zh-CN" altLang="en-US" smtClean="0"/>
              <a:t>标准</a:t>
            </a:r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AE0913-BFDA-43C7-8B96-22DF073AB4E6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43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教学指导：讲解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与</a:t>
            </a:r>
            <a:r>
              <a:rPr lang="en-US" altLang="en-US" dirty="0" smtClean="0"/>
              <a:t>&lt;!—</a:t>
            </a:r>
            <a:r>
              <a:rPr lang="zh-CN" altLang="en-US" dirty="0" smtClean="0"/>
              <a:t> </a:t>
            </a:r>
            <a:r>
              <a:rPr lang="en-US" altLang="en-US" dirty="0" smtClean="0"/>
              <a:t>—&gt;</a:t>
            </a:r>
            <a:r>
              <a:rPr lang="zh-CN" altLang="en-US" dirty="0" smtClean="0"/>
              <a:t>的作用。</a:t>
            </a:r>
            <a:endParaRPr lang="en-US" altLang="zh-CN" dirty="0" smtClean="0"/>
          </a:p>
          <a:p>
            <a:r>
              <a:rPr lang="zh-CN" altLang="en-US" dirty="0" smtClean="0"/>
              <a:t>说明：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有的网页中用缺省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type="text/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Javascript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"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，这种写法是正确的，因为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中可省略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type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属性，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HTML5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默认为是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text/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Javascript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261807-8E85-4A05-B71A-BBA9F964164F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326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有图标页面分级内容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03"/>
          <a:stretch>
            <a:fillRect/>
          </a:stretch>
        </p:blipFill>
        <p:spPr>
          <a:xfrm>
            <a:off x="0" y="16160"/>
            <a:ext cx="9144001" cy="129303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 smtClean="0"/>
              <a:t>/46</a:t>
            </a:r>
            <a:endParaRPr lang="zh-CN" altLang="en-US" dirty="0"/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914400" y="279496"/>
            <a:ext cx="7762056" cy="413200"/>
          </a:xfrm>
        </p:spPr>
        <p:txBody>
          <a:bodyPr>
            <a:noAutofit/>
          </a:bodyPr>
          <a:lstStyle>
            <a:lvl1pPr algn="r">
              <a:defRPr sz="2800" b="1">
                <a:solidFill>
                  <a:srgbClr val="0B7D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课程内容标题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914400" y="1124744"/>
            <a:ext cx="7762056" cy="4320480"/>
          </a:xfrm>
        </p:spPr>
        <p:txBody>
          <a:bodyPr>
            <a:noAutofit/>
          </a:bodyPr>
          <a:lstStyle>
            <a:lvl1pPr marL="342900" indent="-342900">
              <a:lnSpc>
                <a:spcPct val="120000"/>
              </a:lnSpc>
              <a:buClr>
                <a:srgbClr val="0B7DB2"/>
              </a:buClr>
              <a:buFont typeface="Wingdings" panose="05000000000000000000" pitchFamily="2" charset="2"/>
              <a:buChar char="u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39750" indent="-274955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805180" indent="-265430">
              <a:lnSpc>
                <a:spcPct val="120000"/>
              </a:lnSpc>
              <a:buSzPct val="90000"/>
              <a:buFont typeface="Wingdings" panose="05000000000000000000" pitchFamily="2" charset="2"/>
              <a:buChar char="u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079500" indent="-274955">
              <a:lnSpc>
                <a:spcPct val="120000"/>
              </a:lnSpc>
              <a:buFont typeface="Wingdings" panose="05000000000000000000" pitchFamily="2" charset="2"/>
              <a:buChar char="u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33333333333333</a:t>
            </a:r>
          </a:p>
          <a:p>
            <a:pPr lvl="2"/>
            <a:r>
              <a:rPr lang="en-US" altLang="zh-CN" dirty="0" smtClean="0"/>
              <a:t>444444444444444</a:t>
            </a:r>
          </a:p>
          <a:p>
            <a:pPr lvl="3"/>
            <a:r>
              <a:rPr lang="en-US" altLang="zh-CN" dirty="0" smtClean="0"/>
              <a:t>555555555555</a:t>
            </a:r>
          </a:p>
          <a:p>
            <a:pPr lvl="2"/>
            <a:endParaRPr lang="zh-CN" altLang="en-US" dirty="0" smtClean="0"/>
          </a:p>
        </p:txBody>
      </p:sp>
      <p:sp>
        <p:nvSpPr>
          <p:cNvPr id="8" name="TextBox 43"/>
          <p:cNvSpPr txBox="1"/>
          <p:nvPr userDrawn="1"/>
        </p:nvSpPr>
        <p:spPr>
          <a:xfrm>
            <a:off x="461144" y="6391488"/>
            <a:ext cx="231065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北大青鸟文教集团研究院 出品</a:t>
            </a:r>
            <a:endParaRPr lang="zh-CN" altLang="en-US" sz="12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PT封底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" y="5143500"/>
            <a:ext cx="9144000" cy="1714500"/>
          </a:xfrm>
          <a:prstGeom prst="rect">
            <a:avLst/>
          </a:prstGeom>
        </p:spPr>
      </p:pic>
      <p:sp>
        <p:nvSpPr>
          <p:cNvPr id="10" name="TextBox 4"/>
          <p:cNvSpPr txBox="1">
            <a:spLocks noChangeArrowheads="1"/>
          </p:cNvSpPr>
          <p:nvPr userDrawn="1"/>
        </p:nvSpPr>
        <p:spPr bwMode="auto">
          <a:xfrm>
            <a:off x="2635250" y="5387073"/>
            <a:ext cx="3881120" cy="4181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北大青鸟文教集团研究院 出品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6310" y="2595245"/>
            <a:ext cx="7139305" cy="1529080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2068195" y="349250"/>
            <a:ext cx="0" cy="1936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图片 18" descr="BCSP LOGO横版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8200" y="128270"/>
            <a:ext cx="1017905" cy="5568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030" y="2595245"/>
            <a:ext cx="7139305" cy="15290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4668" y="248312"/>
            <a:ext cx="1823523" cy="3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 smtClean="0"/>
              <a:t>/46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D:\马家自留地（重要啊，切误删啊）\06.ACCP\ACCP9\水晶按钮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29" y="1907185"/>
            <a:ext cx="1687975" cy="5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图片 53" descr="PPT封面素材-0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3655" y="1711325"/>
            <a:ext cx="6269990" cy="51231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044315" y="2562860"/>
            <a:ext cx="4497705" cy="412115"/>
          </a:xfrm>
          <a:prstGeom prst="rect">
            <a:avLst/>
          </a:prstGeom>
          <a:solidFill>
            <a:srgbClr val="595959"/>
          </a:solidFill>
          <a:ln cmpd="sng">
            <a:noFill/>
            <a:headEnd type="none"/>
            <a:tailEnd type="triangle"/>
          </a:ln>
          <a:effectLst/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17" name="Group 6"/>
          <p:cNvGrpSpPr/>
          <p:nvPr/>
        </p:nvGrpSpPr>
        <p:grpSpPr>
          <a:xfrm flipH="1">
            <a:off x="-511175" y="3190240"/>
            <a:ext cx="6083935" cy="4609465"/>
            <a:chOff x="3943629" y="1765230"/>
            <a:chExt cx="8733041" cy="6614959"/>
          </a:xfrm>
        </p:grpSpPr>
        <p:sp>
          <p:nvSpPr>
            <p:cNvPr id="18" name="Donut 7"/>
            <p:cNvSpPr/>
            <p:nvPr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Donut 8"/>
            <p:cNvSpPr/>
            <p:nvPr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0" name="Donut 9"/>
            <p:cNvSpPr/>
            <p:nvPr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1" name="Donut 10"/>
            <p:cNvSpPr/>
            <p:nvPr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2" name="Donut 11"/>
            <p:cNvSpPr/>
            <p:nvPr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3" name="Oval 12"/>
            <p:cNvSpPr/>
            <p:nvPr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13"/>
            <p:cNvSpPr/>
            <p:nvPr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Donut 14"/>
            <p:cNvSpPr/>
            <p:nvPr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Donut 15"/>
            <p:cNvSpPr/>
            <p:nvPr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Oval 16"/>
            <p:cNvSpPr/>
            <p:nvPr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17"/>
            <p:cNvSpPr/>
            <p:nvPr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Donut 18"/>
            <p:cNvSpPr/>
            <p:nvPr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0" name="Donut 19"/>
            <p:cNvSpPr/>
            <p:nvPr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1" name="Donut 20"/>
            <p:cNvSpPr/>
            <p:nvPr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2" name="Donut 21"/>
            <p:cNvSpPr/>
            <p:nvPr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Oval 22"/>
            <p:cNvSpPr/>
            <p:nvPr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23"/>
            <p:cNvSpPr/>
            <p:nvPr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24"/>
            <p:cNvSpPr/>
            <p:nvPr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25"/>
            <p:cNvSpPr/>
            <p:nvPr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Donut 26"/>
            <p:cNvSpPr/>
            <p:nvPr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8" name="Donut 27"/>
            <p:cNvSpPr/>
            <p:nvPr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9" name="Oval 28"/>
            <p:cNvSpPr/>
            <p:nvPr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Donut 29"/>
            <p:cNvSpPr/>
            <p:nvPr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1" name="Donut 30"/>
            <p:cNvSpPr/>
            <p:nvPr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2" name="Donut 31"/>
            <p:cNvSpPr/>
            <p:nvPr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3" name="Oval 32"/>
            <p:cNvSpPr/>
            <p:nvPr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Oval 33"/>
            <p:cNvSpPr/>
            <p:nvPr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34"/>
            <p:cNvSpPr/>
            <p:nvPr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288256" y="2570227"/>
            <a:ext cx="1019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94407" y="2994849"/>
            <a:ext cx="3805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JavaScript</a:t>
            </a:r>
            <a:r>
              <a:rPr lang="zh-CN" altLang="en-US" dirty="0"/>
              <a:t>基础</a:t>
            </a:r>
          </a:p>
        </p:txBody>
      </p:sp>
      <p:sp>
        <p:nvSpPr>
          <p:cNvPr id="51" name="矩形 16"/>
          <p:cNvSpPr>
            <a:spLocks noChangeArrowheads="1"/>
          </p:cNvSpPr>
          <p:nvPr/>
        </p:nvSpPr>
        <p:spPr bwMode="auto">
          <a:xfrm>
            <a:off x="6939197" y="1944571"/>
            <a:ext cx="1453961" cy="430887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61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+mj-lt"/>
              </a:rPr>
              <a:t>第二学期</a:t>
            </a:r>
            <a:endParaRPr lang="zh-CN" altLang="zh-CN" sz="220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+mj-lt"/>
            </a:endParaRPr>
          </a:p>
        </p:txBody>
      </p:sp>
      <p:pic>
        <p:nvPicPr>
          <p:cNvPr id="33" name="图片 32" descr="BCSP字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0355" y="1711960"/>
            <a:ext cx="2740025" cy="914400"/>
          </a:xfrm>
          <a:prstGeom prst="rect">
            <a:avLst/>
          </a:prstGeom>
        </p:spPr>
      </p:pic>
      <p:cxnSp>
        <p:nvCxnSpPr>
          <p:cNvPr id="46" name="直接连接符 45"/>
          <p:cNvCxnSpPr/>
          <p:nvPr/>
        </p:nvCxnSpPr>
        <p:spPr>
          <a:xfrm>
            <a:off x="2068195" y="349250"/>
            <a:ext cx="0" cy="1936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" name="图片 49" descr="BCSP LOGO横版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8200" y="139065"/>
            <a:ext cx="1017905" cy="55689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668" y="248312"/>
            <a:ext cx="1823523" cy="338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076056" y="5710360"/>
            <a:ext cx="3606800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北大青鸟文教集团研究院 出品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本章目标</a:t>
            </a:r>
            <a:endParaRPr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了解</a:t>
            </a:r>
            <a:r>
              <a:rPr lang="en-US" altLang="zh-CN" dirty="0"/>
              <a:t>JavaScript</a:t>
            </a:r>
            <a:r>
              <a:rPr lang="zh-CN" altLang="en-US" dirty="0"/>
              <a:t>的作用及组成</a:t>
            </a:r>
          </a:p>
          <a:p>
            <a:pPr>
              <a:defRPr/>
            </a:pPr>
            <a:r>
              <a:rPr lang="zh-CN" altLang="en-US" dirty="0"/>
              <a:t>掌握</a:t>
            </a:r>
            <a:r>
              <a:rPr lang="en-US" altLang="zh-CN" dirty="0"/>
              <a:t>JavaScript</a:t>
            </a:r>
            <a:r>
              <a:rPr lang="zh-CN" altLang="en-US" dirty="0"/>
              <a:t>的基本结构</a:t>
            </a:r>
          </a:p>
          <a:p>
            <a:pPr>
              <a:defRPr/>
            </a:pPr>
            <a:r>
              <a:rPr lang="zh-CN" altLang="en-US" dirty="0"/>
              <a:t>掌握</a:t>
            </a:r>
            <a:r>
              <a:rPr lang="en-US" altLang="zh-CN" dirty="0"/>
              <a:t>JavaScript</a:t>
            </a:r>
            <a:r>
              <a:rPr lang="zh-CN" altLang="en-US" dirty="0"/>
              <a:t>在页面中使用的三种方式</a:t>
            </a:r>
          </a:p>
          <a:p>
            <a:pPr>
              <a:defRPr/>
            </a:pPr>
            <a:r>
              <a:rPr lang="zh-CN" altLang="en-US" dirty="0"/>
              <a:t>掌握</a:t>
            </a:r>
            <a:r>
              <a:rPr lang="en-US" altLang="zh-CN" dirty="0"/>
              <a:t>JavaScript</a:t>
            </a:r>
            <a:r>
              <a:rPr lang="zh-CN" altLang="en-US" dirty="0"/>
              <a:t>的核心语法</a:t>
            </a:r>
          </a:p>
          <a:p>
            <a:pPr>
              <a:defRPr/>
            </a:pPr>
            <a:r>
              <a:rPr lang="zh-CN" altLang="en-US" dirty="0"/>
              <a:t>会使用工具进行代码调试</a:t>
            </a:r>
          </a:p>
        </p:txBody>
      </p:sp>
      <p:pic>
        <p:nvPicPr>
          <p:cNvPr id="9" name="Picture 2" descr="D:\马家自留地（重要啊，切误删啊）\06.ACCP\ACCP9\PPT封面素材-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08" y="2401704"/>
            <a:ext cx="528890" cy="5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马家自留地（重要啊，切误删啊）\06.ACCP\ACCP9\PPT封面素材-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08" y="2852936"/>
            <a:ext cx="528890" cy="5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马家自留地（重要啊，切误删啊）\06.ACCP\ACCP9\PPT封面素材-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08" y="1950473"/>
            <a:ext cx="528890" cy="5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为什么要学</a:t>
            </a:r>
            <a:r>
              <a:rPr lang="en-US" altLang="zh-CN" smtClean="0"/>
              <a:t>JavaScript</a:t>
            </a:r>
            <a:endParaRPr lang="en-US" dirty="0" smtClean="0"/>
          </a:p>
        </p:txBody>
      </p:sp>
      <p:sp>
        <p:nvSpPr>
          <p:cNvPr id="14339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表单验证－减轻服务器端压力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/>
              <a:t>页面动态效果</a:t>
            </a:r>
            <a:endParaRPr lang="zh-CN" altLang="en-US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30" y="1606544"/>
            <a:ext cx="5844480" cy="42418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F:\2016年工作\ACCP8.0产品开发\jQuery\案例源码\chapter07\Chapter07截图\图7.19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7" y="2468927"/>
            <a:ext cx="2713194" cy="25323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18" y="2780928"/>
            <a:ext cx="5441669" cy="3264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 bwMode="auto">
          <a:xfrm>
            <a:off x="544686" y="3503023"/>
            <a:ext cx="2011089" cy="335967"/>
          </a:xfrm>
          <a:prstGeom prst="rect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/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 flipV="1">
            <a:off x="2555776" y="3356992"/>
            <a:ext cx="948324" cy="312105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/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28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什么是</a:t>
            </a:r>
            <a:r>
              <a:rPr lang="en-US" altLang="zh-CN" smtClean="0"/>
              <a:t>JavaScript</a:t>
            </a:r>
            <a:endParaRPr lang="en-US" dirty="0" smtClean="0"/>
          </a:p>
        </p:txBody>
      </p:sp>
      <p:sp>
        <p:nvSpPr>
          <p:cNvPr id="19467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是一种基于对象和事件驱动的、并具有安全性能的脚本语言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向</a:t>
            </a:r>
            <a:r>
              <a:rPr lang="en-US" dirty="0" smtClean="0"/>
              <a:t>HTML</a:t>
            </a:r>
            <a:r>
              <a:rPr lang="zh-CN" altLang="en-US" dirty="0" smtClean="0"/>
              <a:t>页面中添加交互行为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脚本语言，语法和</a:t>
            </a:r>
            <a:r>
              <a:rPr lang="en-US" dirty="0" smtClean="0"/>
              <a:t>Java</a:t>
            </a:r>
            <a:r>
              <a:rPr lang="zh-CN" altLang="en-US" dirty="0" smtClean="0"/>
              <a:t>类似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解释性语言，边执行边解释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组成</a:t>
            </a:r>
            <a:endParaRPr lang="en-US" altLang="zh-CN" dirty="0" smtClean="0"/>
          </a:p>
          <a:p>
            <a:pPr lvl="1"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58" y="3573016"/>
            <a:ext cx="5733592" cy="243881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2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JavaScript</a:t>
            </a:r>
            <a:r>
              <a:rPr smtClean="0"/>
              <a:t>的基本结构</a:t>
            </a:r>
            <a:endParaRPr dirty="0" smtClean="0"/>
          </a:p>
        </p:txBody>
      </p:sp>
      <p:sp>
        <p:nvSpPr>
          <p:cNvPr id="16387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JavaScript</a:t>
            </a:r>
            <a:r>
              <a:rPr lang="zh-CN" altLang="en-US" dirty="0" smtClean="0"/>
              <a:t>的基本结构</a:t>
            </a:r>
            <a:endParaRPr lang="en-US" altLang="zh-CN" dirty="0" smtClean="0"/>
          </a:p>
          <a:p>
            <a:pPr lvl="3">
              <a:defRPr/>
            </a:pPr>
            <a:endParaRPr lang="en-US" altLang="zh-CN" dirty="0"/>
          </a:p>
          <a:p>
            <a:pPr lvl="3">
              <a:defRPr/>
            </a:pPr>
            <a:endParaRPr lang="en-US" altLang="zh-CN" dirty="0" smtClean="0"/>
          </a:p>
          <a:p>
            <a:pPr lvl="2">
              <a:defRPr/>
            </a:pPr>
            <a:endParaRPr lang="en-US" altLang="zh-CN" dirty="0"/>
          </a:p>
          <a:p>
            <a:pPr lvl="2"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zh-CN" dirty="0"/>
              <a:t>使用</a:t>
            </a:r>
            <a:r>
              <a:rPr lang="en-US" altLang="zh-CN" dirty="0"/>
              <a:t>JavaScript</a:t>
            </a:r>
            <a:r>
              <a:rPr lang="zh-CN" altLang="zh-CN" dirty="0"/>
              <a:t>在网页中输出“你好，</a:t>
            </a:r>
            <a:r>
              <a:rPr lang="en-US" altLang="zh-CN" dirty="0"/>
              <a:t>JavaScript</a:t>
            </a:r>
            <a:r>
              <a:rPr lang="zh-CN" altLang="zh-CN" dirty="0"/>
              <a:t>”</a:t>
            </a:r>
            <a:endParaRPr lang="zh-CN" altLang="en-US" dirty="0" smtClean="0"/>
          </a:p>
        </p:txBody>
      </p:sp>
      <p:sp>
        <p:nvSpPr>
          <p:cNvPr id="4" name="AutoShape 50"/>
          <p:cNvSpPr>
            <a:spLocks noChangeArrowheads="1"/>
          </p:cNvSpPr>
          <p:nvPr/>
        </p:nvSpPr>
        <p:spPr bwMode="auto">
          <a:xfrm>
            <a:off x="1296172" y="1484784"/>
            <a:ext cx="7143750" cy="9614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&lt;script type="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text/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&gt;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//  JavaScript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语句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&lt;/script &gt;</a:t>
            </a:r>
          </a:p>
        </p:txBody>
      </p:sp>
      <p:pic>
        <p:nvPicPr>
          <p:cNvPr id="9" name="图片 8" descr="语法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726" y="777149"/>
            <a:ext cx="1800000" cy="448069"/>
          </a:xfrm>
          <a:prstGeom prst="rect">
            <a:avLst/>
          </a:prstGeom>
          <a:ln>
            <a:noFill/>
          </a:ln>
        </p:spPr>
      </p:pic>
      <p:pic>
        <p:nvPicPr>
          <p:cNvPr id="10" name="图片 9" descr="示例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726" y="2479644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4337450" y="1802944"/>
            <a:ext cx="2767969" cy="408623"/>
          </a:xfrm>
          <a:prstGeom prst="wedgeRoundRectCallout">
            <a:avLst>
              <a:gd name="adj1" fmla="val 50458"/>
              <a:gd name="adj2" fmla="val 9779"/>
              <a:gd name="adj3" fmla="val 16667"/>
            </a:avLst>
          </a:prstGeom>
          <a:solidFill>
            <a:srgbClr val="0B7DB2"/>
          </a:solidFill>
          <a:ln w="9525" cap="flat" cmpd="sng" algn="ctr">
            <a:solidFill>
              <a:srgbClr val="0B7DB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指定文本使用的语言类别</a:t>
            </a: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1953208" y="1602296"/>
            <a:ext cx="1656184" cy="230400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接箭头连接符 12"/>
          <p:cNvCxnSpPr>
            <a:stCxn id="12" idx="3"/>
            <a:endCxn id="11" idx="1"/>
          </p:cNvCxnSpPr>
          <p:nvPr/>
        </p:nvCxnSpPr>
        <p:spPr bwMode="auto">
          <a:xfrm>
            <a:off x="3609392" y="1717496"/>
            <a:ext cx="728058" cy="289760"/>
          </a:xfrm>
          <a:prstGeom prst="straightConnector1">
            <a:avLst/>
          </a:prstGeom>
          <a:ln w="28575"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AutoShape 50"/>
          <p:cNvSpPr>
            <a:spLocks noChangeArrowheads="1"/>
          </p:cNvSpPr>
          <p:nvPr/>
        </p:nvSpPr>
        <p:spPr bwMode="auto">
          <a:xfrm>
            <a:off x="1296172" y="3212976"/>
            <a:ext cx="7143750" cy="309125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&lt;!DOCTYPE html&gt;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&lt;html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lang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="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&lt;head&gt;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&lt;meta charset="UTF-8"&gt;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&lt;title&gt;JavaScript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的基本结构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&lt;/title&gt;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&lt;/head&gt;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&lt;body&gt;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&lt;script type="text/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"&gt;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你好，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&lt;/script&gt;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&lt;/body&gt;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&lt;/html&gt;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442" y="3213420"/>
            <a:ext cx="2865894" cy="107867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21" name="组合 20"/>
          <p:cNvGrpSpPr/>
          <p:nvPr/>
        </p:nvGrpSpPr>
        <p:grpSpPr>
          <a:xfrm>
            <a:off x="2631085" y="6240735"/>
            <a:ext cx="5325291" cy="428625"/>
            <a:chOff x="1496565" y="6000750"/>
            <a:chExt cx="5325291" cy="428625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7"/>
            <p:cNvSpPr txBox="1"/>
            <p:nvPr/>
          </p:nvSpPr>
          <p:spPr bwMode="auto">
            <a:xfrm>
              <a:off x="2392951" y="6051698"/>
              <a:ext cx="4195379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JavaScript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的基本结构</a:t>
              </a:r>
            </a:p>
          </p:txBody>
        </p:sp>
      </p:grpSp>
      <p:sp>
        <p:nvSpPr>
          <p:cNvPr id="31" name="AutoShape 21"/>
          <p:cNvSpPr>
            <a:spLocks noChangeArrowheads="1"/>
          </p:cNvSpPr>
          <p:nvPr/>
        </p:nvSpPr>
        <p:spPr bwMode="auto">
          <a:xfrm>
            <a:off x="6124511" y="4370095"/>
            <a:ext cx="2335921" cy="715089"/>
          </a:xfrm>
          <a:prstGeom prst="wedgeRoundRectCallout">
            <a:avLst>
              <a:gd name="adj1" fmla="val 50458"/>
              <a:gd name="adj2" fmla="val 9779"/>
              <a:gd name="adj3" fmla="val 16667"/>
            </a:avLst>
          </a:prstGeom>
          <a:solidFill>
            <a:srgbClr val="0B7DB2"/>
          </a:solidFill>
          <a:ln w="9525" cap="flat" cmpd="sng" algn="ctr">
            <a:solidFill>
              <a:srgbClr val="0B7DB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向页面输出可以包含</a:t>
            </a:r>
            <a:r>
              <a:rPr lang="en-US" altLang="zh-CN" b="1" kern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HTML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标签的内容</a:t>
            </a: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4094448" y="5196948"/>
            <a:ext cx="2865610" cy="230400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箭头连接符 32"/>
          <p:cNvCxnSpPr>
            <a:stCxn id="32" idx="0"/>
            <a:endCxn id="31" idx="1"/>
          </p:cNvCxnSpPr>
          <p:nvPr/>
        </p:nvCxnSpPr>
        <p:spPr bwMode="auto">
          <a:xfrm flipV="1">
            <a:off x="5527253" y="4727640"/>
            <a:ext cx="597258" cy="469308"/>
          </a:xfrm>
          <a:prstGeom prst="straightConnector1">
            <a:avLst/>
          </a:prstGeom>
          <a:ln w="28575"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" name="图片 39" descr="注意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726" y="5085184"/>
            <a:ext cx="1800000" cy="448069"/>
          </a:xfrm>
          <a:prstGeom prst="rect">
            <a:avLst/>
          </a:prstGeom>
          <a:ln>
            <a:noFill/>
          </a:ln>
        </p:spPr>
      </p:pic>
      <p:grpSp>
        <p:nvGrpSpPr>
          <p:cNvPr id="41" name="组合 40"/>
          <p:cNvGrpSpPr/>
          <p:nvPr/>
        </p:nvGrpSpPr>
        <p:grpSpPr>
          <a:xfrm>
            <a:off x="1277636" y="5301208"/>
            <a:ext cx="7326812" cy="890613"/>
            <a:chOff x="1269971" y="954211"/>
            <a:chExt cx="7326812" cy="890613"/>
          </a:xfrm>
        </p:grpSpPr>
        <p:sp>
          <p:nvSpPr>
            <p:cNvPr id="42" name="AutoShape 39"/>
            <p:cNvSpPr>
              <a:spLocks noChangeArrowheads="1"/>
            </p:cNvSpPr>
            <p:nvPr/>
          </p:nvSpPr>
          <p:spPr bwMode="auto">
            <a:xfrm>
              <a:off x="1269971" y="1268561"/>
              <a:ext cx="7162286" cy="576263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&lt;script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&gt;&lt;/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script&gt;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可以包含在文档中的任何地方，只要保证这些代码在被使用前已读取并加载到内存</a:t>
              </a:r>
            </a:p>
          </p:txBody>
        </p:sp>
        <p:sp>
          <p:nvSpPr>
            <p:cNvPr id="43" name="AutoShape 4"/>
            <p:cNvSpPr>
              <a:spLocks noChangeArrowheads="1"/>
            </p:cNvSpPr>
            <p:nvPr/>
          </p:nvSpPr>
          <p:spPr bwMode="gray">
            <a:xfrm>
              <a:off x="8239596" y="954211"/>
              <a:ext cx="357187" cy="3587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 dirty="0">
                  <a:solidFill>
                    <a:srgbClr val="0C83B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!</a:t>
              </a:r>
            </a:p>
          </p:txBody>
        </p: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87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JavaScript</a:t>
            </a:r>
            <a:r>
              <a:rPr smtClean="0"/>
              <a:t>的执行原理</a:t>
            </a:r>
            <a:endParaRPr dirty="0" smtClean="0"/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412332467"/>
              </p:ext>
            </p:extLst>
          </p:nvPr>
        </p:nvGraphicFramePr>
        <p:xfrm>
          <a:off x="7380312" y="2432269"/>
          <a:ext cx="12255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Image" r:id="rId4" imgW="1225091" imgH="1962750" progId="">
                  <p:embed/>
                </p:oleObj>
              </mc:Choice>
              <mc:Fallback>
                <p:oleObj name="Image" r:id="rId4" imgW="1225091" imgH="1962750" progId="">
                  <p:embed/>
                  <p:pic>
                    <p:nvPicPr>
                      <p:cNvPr id="2867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2432269"/>
                        <a:ext cx="12255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7466834" y="4351954"/>
            <a:ext cx="1353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应用服务器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561578" y="3948113"/>
            <a:ext cx="7223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394657" y="2836149"/>
            <a:ext cx="1823524" cy="715089"/>
          </a:xfrm>
          <a:prstGeom prst="wedgeRoundRectCallout">
            <a:avLst>
              <a:gd name="adj1" fmla="val -42487"/>
              <a:gd name="adj2" fmla="val 516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/>
        </p:spPr>
        <p:txBody>
          <a:bodyPr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解析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HTML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标签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4132627" y="5018167"/>
            <a:ext cx="2347585" cy="71508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/>
        </p:spPr>
        <p:txBody>
          <a:bodyPr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从服务器端下载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含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的页面</a:t>
            </a:r>
          </a:p>
        </p:txBody>
      </p:sp>
      <p:cxnSp>
        <p:nvCxnSpPr>
          <p:cNvPr id="12" name="AutoShape 12"/>
          <p:cNvCxnSpPr>
            <a:cxnSpLocks noChangeShapeType="1"/>
            <a:stCxn id="28689" idx="2"/>
            <a:endCxn id="11" idx="1"/>
          </p:cNvCxnSpPr>
          <p:nvPr/>
        </p:nvCxnSpPr>
        <p:spPr bwMode="auto">
          <a:xfrm rot="16200000" flipH="1">
            <a:off x="2685220" y="3928305"/>
            <a:ext cx="1356162" cy="1538652"/>
          </a:xfrm>
          <a:prstGeom prst="curvedConnector2">
            <a:avLst/>
          </a:prstGeom>
          <a:ln cmpd="sng">
            <a:solidFill>
              <a:srgbClr val="0B7DB2"/>
            </a:solidFill>
            <a:headEnd type="triangle"/>
            <a:tailEnd type="none"/>
          </a:ln>
          <a:effectLst/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72141" y="4896256"/>
            <a:ext cx="14049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返回响应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4176201" y="1482100"/>
            <a:ext cx="2260436" cy="692775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/>
        </p:spPr>
        <p:txBody>
          <a:bodyPr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包含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b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请求页面</a:t>
            </a:r>
          </a:p>
        </p:txBody>
      </p: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rot="5400000" flipH="1" flipV="1">
            <a:off x="2955513" y="1491084"/>
            <a:ext cx="859150" cy="1582226"/>
          </a:xfrm>
          <a:prstGeom prst="curvedConnector2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/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2007749" y="1780995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发送请求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85813" y="2860675"/>
            <a:ext cx="432000" cy="431800"/>
          </a:xfrm>
          <a:prstGeom prst="ellipse">
            <a:avLst/>
          </a:prstGeom>
          <a:solidFill>
            <a:srgbClr val="0B7DB2"/>
          </a:solidFill>
          <a:ln>
            <a:solidFill>
              <a:srgbClr val="0B7DB2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073400" y="1854200"/>
            <a:ext cx="432000" cy="431800"/>
          </a:xfrm>
          <a:prstGeom prst="ellipse">
            <a:avLst/>
          </a:prstGeom>
          <a:solidFill>
            <a:srgbClr val="0B7DB2"/>
          </a:solidFill>
          <a:ln>
            <a:solidFill>
              <a:srgbClr val="0B7DB2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211513" y="4797400"/>
            <a:ext cx="432000" cy="431800"/>
          </a:xfrm>
          <a:prstGeom prst="ellipse">
            <a:avLst/>
          </a:prstGeom>
          <a:solidFill>
            <a:srgbClr val="0B7DB2"/>
          </a:solidFill>
          <a:ln>
            <a:solidFill>
              <a:srgbClr val="0B7DB2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8689" name="Picture 4" descr="C:\Users\jian.zhang\Desktop\安卓PPT模板demo\模拟器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2687638"/>
            <a:ext cx="1898650" cy="133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20"/>
          <p:cNvSpPr>
            <a:spLocks noChangeArrowheads="1"/>
          </p:cNvSpPr>
          <p:nvPr/>
        </p:nvSpPr>
        <p:spPr bwMode="auto">
          <a:xfrm>
            <a:off x="215900" y="3230563"/>
            <a:ext cx="1563688" cy="555625"/>
          </a:xfrm>
          <a:prstGeom prst="rightArrow">
            <a:avLst>
              <a:gd name="adj1" fmla="val 50000"/>
              <a:gd name="adj2" fmla="val 7035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浏览器输入</a:t>
            </a:r>
          </a:p>
        </p:txBody>
      </p:sp>
      <p:cxnSp>
        <p:nvCxnSpPr>
          <p:cNvPr id="24" name="直接箭头连接符 23"/>
          <p:cNvCxnSpPr>
            <a:endCxn id="10" idx="1"/>
          </p:cNvCxnSpPr>
          <p:nvPr/>
        </p:nvCxnSpPr>
        <p:spPr bwMode="auto">
          <a:xfrm flipV="1">
            <a:off x="3428992" y="3193694"/>
            <a:ext cx="965665" cy="1116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/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AutoShape 12"/>
          <p:cNvCxnSpPr>
            <a:cxnSpLocks noChangeShapeType="1"/>
            <a:stCxn id="28675" idx="0"/>
            <a:endCxn id="15" idx="3"/>
          </p:cNvCxnSpPr>
          <p:nvPr/>
        </p:nvCxnSpPr>
        <p:spPr bwMode="auto">
          <a:xfrm rot="16200000" flipV="1">
            <a:off x="6912972" y="1352154"/>
            <a:ext cx="603781" cy="1556450"/>
          </a:xfrm>
          <a:prstGeom prst="curvedConnector2">
            <a:avLst/>
          </a:prstGeom>
          <a:ln cmpd="sng">
            <a:solidFill>
              <a:srgbClr val="0B7DB2"/>
            </a:solidFill>
            <a:headEnd type="triangle"/>
            <a:tailEnd type="none"/>
          </a:ln>
          <a:effectLst/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AutoShape 12"/>
          <p:cNvCxnSpPr>
            <a:cxnSpLocks noChangeShapeType="1"/>
            <a:stCxn id="11" idx="3"/>
            <a:endCxn id="28675" idx="2"/>
          </p:cNvCxnSpPr>
          <p:nvPr/>
        </p:nvCxnSpPr>
        <p:spPr bwMode="auto">
          <a:xfrm flipV="1">
            <a:off x="6480212" y="4394419"/>
            <a:ext cx="1512875" cy="981293"/>
          </a:xfrm>
          <a:prstGeom prst="curvedConnector2">
            <a:avLst/>
          </a:prstGeom>
          <a:ln cmpd="sng">
            <a:solidFill>
              <a:srgbClr val="0B7DB2"/>
            </a:solidFill>
            <a:headEnd type="triangle"/>
            <a:tailEnd type="none"/>
          </a:ln>
          <a:effectLst/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9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5" grpId="0" animBg="1"/>
      <p:bldP spid="18" grpId="0"/>
      <p:bldP spid="19" grpId="0" animBg="1"/>
      <p:bldP spid="21" grpId="0" animBg="1"/>
      <p:bldP spid="22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smtClean="0"/>
              <a:t>网页中引用</a:t>
            </a:r>
            <a:r>
              <a:rPr lang="en-US" altLang="zh-CN" dirty="0" smtClean="0"/>
              <a:t>JavaScript</a:t>
            </a:r>
            <a:r>
              <a:rPr dirty="0" smtClean="0"/>
              <a:t>的方式</a:t>
            </a:r>
            <a:r>
              <a:rPr lang="en-US" dirty="0" smtClean="0"/>
              <a:t>2-1</a:t>
            </a:r>
            <a:endParaRPr dirty="0" smtClean="0"/>
          </a:p>
        </p:txBody>
      </p:sp>
      <p:sp>
        <p:nvSpPr>
          <p:cNvPr id="18435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内部</a:t>
            </a:r>
            <a:r>
              <a:rPr lang="en-US" altLang="zh-CN" dirty="0"/>
              <a:t>JavaScript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外部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直接写在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标签中</a:t>
            </a:r>
            <a:endParaRPr lang="en-US" altLang="zh-CN" dirty="0" smtClean="0"/>
          </a:p>
        </p:txBody>
      </p:sp>
      <p:sp>
        <p:nvSpPr>
          <p:cNvPr id="4" name="AutoShape 50"/>
          <p:cNvSpPr>
            <a:spLocks noChangeArrowheads="1"/>
          </p:cNvSpPr>
          <p:nvPr/>
        </p:nvSpPr>
        <p:spPr bwMode="auto">
          <a:xfrm>
            <a:off x="1331638" y="2003422"/>
            <a:ext cx="7536135" cy="37907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你好，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JavaScript");</a:t>
            </a:r>
          </a:p>
        </p:txBody>
      </p:sp>
      <p:sp>
        <p:nvSpPr>
          <p:cNvPr id="5" name="AutoShape 50"/>
          <p:cNvSpPr>
            <a:spLocks noChangeArrowheads="1"/>
          </p:cNvSpPr>
          <p:nvPr/>
        </p:nvSpPr>
        <p:spPr bwMode="auto">
          <a:xfrm>
            <a:off x="1331638" y="2435470"/>
            <a:ext cx="7536135" cy="314845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&lt;!DOCTYPE html&gt;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&lt;html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lang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="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&lt;head&gt;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&lt;meta charset="UTF-8"&gt;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&lt;title&gt;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外部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文件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&lt;/title&gt;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&lt;/head&gt;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&lt;body&gt;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&lt;script type="text/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 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src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="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js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/index.js"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&gt;&lt;/script&gt;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&lt;/body&gt;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&lt;/html&gt;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437060" y="6021288"/>
            <a:ext cx="5325291" cy="428625"/>
            <a:chOff x="1496565" y="6000750"/>
            <a:chExt cx="5325291" cy="428625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27"/>
            <p:cNvSpPr txBox="1"/>
            <p:nvPr/>
          </p:nvSpPr>
          <p:spPr bwMode="auto">
            <a:xfrm>
              <a:off x="2514779" y="6051698"/>
              <a:ext cx="3951723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外部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JavaScript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文件</a:t>
              </a:r>
            </a:p>
          </p:txBody>
        </p:sp>
      </p:grpSp>
      <p:sp>
        <p:nvSpPr>
          <p:cNvPr id="20" name="AutoShape 50"/>
          <p:cNvSpPr>
            <a:spLocks noChangeArrowheads="1"/>
          </p:cNvSpPr>
          <p:nvPr/>
        </p:nvSpPr>
        <p:spPr bwMode="auto">
          <a:xfrm>
            <a:off x="1331638" y="2492896"/>
            <a:ext cx="7536135" cy="73250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&lt;input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 = "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button"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value = 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单击弹出对话框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onclick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</a:t>
            </a:r>
            <a:r>
              <a:rPr lang="en-US" altLang="zh-CN" sz="16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javascript:alert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('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你好，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JavaScript');"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gray">
          <a:xfrm>
            <a:off x="5439158" y="1988840"/>
            <a:ext cx="2589226" cy="4318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index.js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文件代码</a:t>
            </a: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gray">
          <a:xfrm>
            <a:off x="5439158" y="2804195"/>
            <a:ext cx="2589226" cy="4318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index.html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页面代码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060" y="3717032"/>
            <a:ext cx="4248472" cy="129871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24" name="组合 23"/>
          <p:cNvGrpSpPr/>
          <p:nvPr/>
        </p:nvGrpSpPr>
        <p:grpSpPr>
          <a:xfrm>
            <a:off x="2437060" y="6036410"/>
            <a:ext cx="5325291" cy="428625"/>
            <a:chOff x="1496565" y="6000750"/>
            <a:chExt cx="5325291" cy="428625"/>
          </a:xfrm>
        </p:grpSpPr>
        <p:sp>
          <p:nvSpPr>
            <p:cNvPr id="25" name="圆角矩形 24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 bwMode="auto">
            <a:xfrm>
              <a:off x="2514779" y="6051698"/>
              <a:ext cx="3951723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直接写在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HTML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标签中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65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20" grpId="0" animBg="1"/>
      <p:bldP spid="21" grpId="0" animBg="1"/>
      <p:bldP spid="21" grpId="1" animBg="1"/>
      <p:bldP spid="22" grpId="0" animBg="1"/>
      <p:bldP spid="2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网页中引用</a:t>
            </a:r>
            <a:r>
              <a:rPr lang="en-US" altLang="zh-CN" dirty="0"/>
              <a:t>JavaScript</a:t>
            </a:r>
            <a:r>
              <a:rPr lang="zh-CN" altLang="en-US" dirty="0"/>
              <a:t>的方式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网页中引入</a:t>
            </a:r>
            <a:r>
              <a:rPr lang="en-US" altLang="zh-CN" dirty="0"/>
              <a:t>JavaScript</a:t>
            </a:r>
            <a:r>
              <a:rPr lang="zh-CN" altLang="en-US" dirty="0"/>
              <a:t>代码的三种方式的应用</a:t>
            </a:r>
            <a:r>
              <a:rPr lang="zh-CN" altLang="en-US" dirty="0" smtClean="0"/>
              <a:t>场景</a:t>
            </a:r>
            <a:endParaRPr lang="zh-CN" altLang="en-US" dirty="0"/>
          </a:p>
          <a:p>
            <a:pPr lvl="1"/>
            <a:r>
              <a:rPr lang="zh-CN" altLang="en-US" dirty="0" smtClean="0"/>
              <a:t>内部</a:t>
            </a:r>
            <a:r>
              <a:rPr lang="en-US" altLang="zh-CN" dirty="0"/>
              <a:t>JavaScript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适用于</a:t>
            </a:r>
            <a:r>
              <a:rPr lang="zh-CN" altLang="en-US" dirty="0"/>
              <a:t>代码量较少的单个</a:t>
            </a:r>
            <a:r>
              <a:rPr lang="zh-CN" altLang="en-US" dirty="0" smtClean="0"/>
              <a:t>页面</a:t>
            </a:r>
            <a:endParaRPr lang="zh-CN" altLang="en-US" dirty="0"/>
          </a:p>
          <a:p>
            <a:pPr lvl="1"/>
            <a:r>
              <a:rPr lang="zh-CN" altLang="en-US" dirty="0" smtClean="0"/>
              <a:t>外部</a:t>
            </a:r>
            <a:r>
              <a:rPr lang="en-US" altLang="zh-CN" dirty="0"/>
              <a:t>JavaScript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适用于</a:t>
            </a:r>
            <a:r>
              <a:rPr lang="zh-CN" altLang="en-US" dirty="0"/>
              <a:t>代码量多</a:t>
            </a:r>
            <a:r>
              <a:rPr lang="zh-CN" altLang="en-US" dirty="0" smtClean="0"/>
              <a:t>，且</a:t>
            </a:r>
            <a:r>
              <a:rPr lang="zh-CN" altLang="en-US" dirty="0"/>
              <a:t>可以重复应用于多</a:t>
            </a:r>
            <a:r>
              <a:rPr lang="zh-CN" altLang="en-US" dirty="0" smtClean="0"/>
              <a:t>个页面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随着</a:t>
            </a:r>
            <a:r>
              <a:rPr lang="zh-CN" altLang="en-US" dirty="0"/>
              <a:t>后续项目规格增加</a:t>
            </a:r>
            <a:r>
              <a:rPr lang="zh-CN" altLang="en-US" dirty="0" smtClean="0"/>
              <a:t>，最为推荐</a:t>
            </a:r>
            <a:endParaRPr lang="zh-CN" altLang="en-US" dirty="0"/>
          </a:p>
          <a:p>
            <a:pPr lvl="1"/>
            <a:r>
              <a:rPr lang="zh-CN" altLang="en-US" dirty="0" smtClean="0"/>
              <a:t>直接</a:t>
            </a:r>
            <a:r>
              <a:rPr lang="zh-CN" altLang="en-US" dirty="0"/>
              <a:t>写在</a:t>
            </a:r>
            <a:r>
              <a:rPr lang="en-US" altLang="zh-CN" dirty="0"/>
              <a:t>HTML</a:t>
            </a:r>
            <a:r>
              <a:rPr lang="zh-CN" altLang="en-US" dirty="0"/>
              <a:t>标签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适用于</a:t>
            </a:r>
            <a:r>
              <a:rPr lang="zh-CN" altLang="en-US" dirty="0"/>
              <a:t>代码量极少的</a:t>
            </a:r>
            <a:r>
              <a:rPr lang="zh-CN" altLang="en-US" dirty="0" smtClean="0"/>
              <a:t>情况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增加</a:t>
            </a:r>
            <a:r>
              <a:rPr lang="zh-CN" altLang="en-US" dirty="0"/>
              <a:t>了</a:t>
            </a:r>
            <a:r>
              <a:rPr lang="en-US" altLang="zh-CN" dirty="0"/>
              <a:t>HTML</a:t>
            </a:r>
            <a:r>
              <a:rPr lang="zh-CN" altLang="en-US" dirty="0"/>
              <a:t>代码，没有将结构与交互分离开</a:t>
            </a:r>
            <a:r>
              <a:rPr lang="zh-CN" altLang="en-US" dirty="0" smtClean="0"/>
              <a:t>，不</a:t>
            </a:r>
            <a:r>
              <a:rPr lang="zh-CN" altLang="en-US" dirty="0"/>
              <a:t>推荐使用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9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JavaScript</a:t>
            </a:r>
            <a:r>
              <a:rPr smtClean="0"/>
              <a:t>核心语法</a:t>
            </a:r>
            <a:endParaRPr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580" name="圆角矩形 14"/>
          <p:cNvSpPr>
            <a:spLocks noChangeArrowheads="1"/>
          </p:cNvSpPr>
          <p:nvPr/>
        </p:nvSpPr>
        <p:spPr bwMode="auto">
          <a:xfrm>
            <a:off x="6286500" y="1492250"/>
            <a:ext cx="1439863" cy="1079500"/>
          </a:xfrm>
          <a:prstGeom prst="roundRect">
            <a:avLst>
              <a:gd name="adj" fmla="val 16667"/>
            </a:avLst>
          </a:prstGeom>
          <a:solidFill>
            <a:srgbClr val="0B7DB2"/>
          </a:solidFill>
          <a:ln w="9525" algn="ctr">
            <a:solidFill>
              <a:srgbClr val="0B7DB2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数据类型</a:t>
            </a:r>
          </a:p>
        </p:txBody>
      </p:sp>
      <p:sp>
        <p:nvSpPr>
          <p:cNvPr id="24581" name="圆角矩形 15"/>
          <p:cNvSpPr>
            <a:spLocks noChangeArrowheads="1"/>
          </p:cNvSpPr>
          <p:nvPr/>
        </p:nvSpPr>
        <p:spPr bwMode="auto">
          <a:xfrm>
            <a:off x="3929063" y="1071563"/>
            <a:ext cx="1439862" cy="1079500"/>
          </a:xfrm>
          <a:prstGeom prst="roundRect">
            <a:avLst>
              <a:gd name="adj" fmla="val 16667"/>
            </a:avLst>
          </a:prstGeom>
          <a:solidFill>
            <a:srgbClr val="0B7DB2"/>
          </a:solidFill>
          <a:ln w="9525" algn="ctr">
            <a:solidFill>
              <a:srgbClr val="0B7DB2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</a:t>
            </a:r>
          </a:p>
        </p:txBody>
      </p:sp>
      <p:sp>
        <p:nvSpPr>
          <p:cNvPr id="24582" name="圆角矩形 16"/>
          <p:cNvSpPr>
            <a:spLocks noChangeArrowheads="1"/>
          </p:cNvSpPr>
          <p:nvPr/>
        </p:nvSpPr>
        <p:spPr bwMode="auto">
          <a:xfrm>
            <a:off x="1428750" y="1643063"/>
            <a:ext cx="1439863" cy="1079500"/>
          </a:xfrm>
          <a:prstGeom prst="roundRect">
            <a:avLst>
              <a:gd name="adj" fmla="val 16667"/>
            </a:avLst>
          </a:prstGeom>
          <a:solidFill>
            <a:srgbClr val="0B7DB2"/>
          </a:solidFill>
          <a:ln w="9525" algn="ctr">
            <a:solidFill>
              <a:srgbClr val="0B7DB2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语法约定</a:t>
            </a:r>
          </a:p>
        </p:txBody>
      </p:sp>
      <p:sp>
        <p:nvSpPr>
          <p:cNvPr id="24583" name="圆角矩形 17"/>
          <p:cNvSpPr>
            <a:spLocks noChangeArrowheads="1"/>
          </p:cNvSpPr>
          <p:nvPr/>
        </p:nvSpPr>
        <p:spPr bwMode="auto">
          <a:xfrm>
            <a:off x="1571625" y="5072063"/>
            <a:ext cx="1439863" cy="1079500"/>
          </a:xfrm>
          <a:prstGeom prst="roundRect">
            <a:avLst>
              <a:gd name="adj" fmla="val 16667"/>
            </a:avLst>
          </a:prstGeom>
          <a:solidFill>
            <a:srgbClr val="0B7DB2"/>
          </a:solidFill>
          <a:ln w="9525" algn="ctr">
            <a:solidFill>
              <a:srgbClr val="0B7DB2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注释</a:t>
            </a:r>
          </a:p>
        </p:txBody>
      </p:sp>
      <p:sp>
        <p:nvSpPr>
          <p:cNvPr id="24584" name="圆角矩形 18"/>
          <p:cNvSpPr>
            <a:spLocks noChangeArrowheads="1"/>
          </p:cNvSpPr>
          <p:nvPr/>
        </p:nvSpPr>
        <p:spPr bwMode="auto">
          <a:xfrm>
            <a:off x="3989388" y="5421313"/>
            <a:ext cx="1439862" cy="1079500"/>
          </a:xfrm>
          <a:prstGeom prst="roundRect">
            <a:avLst>
              <a:gd name="adj" fmla="val 16667"/>
            </a:avLst>
          </a:prstGeom>
          <a:solidFill>
            <a:srgbClr val="0B7DB2"/>
          </a:solidFill>
          <a:ln w="9525" algn="ctr">
            <a:solidFill>
              <a:srgbClr val="0B7DB2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控制语句</a:t>
            </a:r>
          </a:p>
          <a:p>
            <a:pPr algn="ctr">
              <a:defRPr/>
            </a:pP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585" name="圆角矩形 19"/>
          <p:cNvSpPr>
            <a:spLocks noChangeArrowheads="1"/>
          </p:cNvSpPr>
          <p:nvPr/>
        </p:nvSpPr>
        <p:spPr bwMode="auto">
          <a:xfrm>
            <a:off x="6429375" y="5072063"/>
            <a:ext cx="1439863" cy="1079500"/>
          </a:xfrm>
          <a:prstGeom prst="roundRect">
            <a:avLst>
              <a:gd name="adj" fmla="val 16667"/>
            </a:avLst>
          </a:prstGeom>
          <a:solidFill>
            <a:srgbClr val="0B7DB2"/>
          </a:solidFill>
          <a:ln w="9525" algn="ctr">
            <a:solidFill>
              <a:srgbClr val="0B7DB2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运算符号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586" name="圆角矩形 20"/>
          <p:cNvSpPr>
            <a:spLocks noChangeArrowheads="1"/>
          </p:cNvSpPr>
          <p:nvPr/>
        </p:nvSpPr>
        <p:spPr bwMode="auto">
          <a:xfrm>
            <a:off x="6715125" y="3429000"/>
            <a:ext cx="1439863" cy="1079500"/>
          </a:xfrm>
          <a:prstGeom prst="roundRect">
            <a:avLst>
              <a:gd name="adj" fmla="val 16667"/>
            </a:avLst>
          </a:prstGeom>
          <a:solidFill>
            <a:srgbClr val="0B7DB2"/>
          </a:solidFill>
          <a:ln w="9525" algn="ctr">
            <a:solidFill>
              <a:srgbClr val="0B7DB2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数组</a:t>
            </a:r>
          </a:p>
        </p:txBody>
      </p:sp>
      <p:cxnSp>
        <p:nvCxnSpPr>
          <p:cNvPr id="19467" name="直接箭头连接符 22"/>
          <p:cNvCxnSpPr>
            <a:cxnSpLocks noChangeShapeType="1"/>
          </p:cNvCxnSpPr>
          <p:nvPr/>
        </p:nvCxnSpPr>
        <p:spPr bwMode="auto">
          <a:xfrm rot="5400000" flipH="1" flipV="1">
            <a:off x="4245769" y="2543969"/>
            <a:ext cx="785812" cy="0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68" name="直接箭头连接符 24"/>
          <p:cNvCxnSpPr>
            <a:cxnSpLocks noChangeShapeType="1"/>
          </p:cNvCxnSpPr>
          <p:nvPr/>
        </p:nvCxnSpPr>
        <p:spPr bwMode="auto">
          <a:xfrm flipV="1">
            <a:off x="5429250" y="2500313"/>
            <a:ext cx="785813" cy="571500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69" name="直接箭头连接符 26"/>
          <p:cNvCxnSpPr>
            <a:cxnSpLocks noChangeShapeType="1"/>
            <a:stCxn id="24579" idx="3"/>
            <a:endCxn id="24586" idx="1"/>
          </p:cNvCxnSpPr>
          <p:nvPr/>
        </p:nvCxnSpPr>
        <p:spPr bwMode="auto">
          <a:xfrm>
            <a:off x="5500688" y="3721100"/>
            <a:ext cx="1214437" cy="247650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0" name="直接箭头连接符 28"/>
          <p:cNvCxnSpPr>
            <a:cxnSpLocks noChangeShapeType="1"/>
          </p:cNvCxnSpPr>
          <p:nvPr/>
        </p:nvCxnSpPr>
        <p:spPr bwMode="auto">
          <a:xfrm>
            <a:off x="5357813" y="4429125"/>
            <a:ext cx="1071562" cy="714375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1" name="直接箭头连接符 30"/>
          <p:cNvCxnSpPr>
            <a:cxnSpLocks noChangeShapeType="1"/>
            <a:stCxn id="24579" idx="2"/>
          </p:cNvCxnSpPr>
          <p:nvPr/>
        </p:nvCxnSpPr>
        <p:spPr bwMode="auto">
          <a:xfrm rot="5400000">
            <a:off x="4152107" y="4926806"/>
            <a:ext cx="977900" cy="4763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2" name="直接箭头连接符 32"/>
          <p:cNvCxnSpPr>
            <a:cxnSpLocks noChangeShapeType="1"/>
            <a:stCxn id="24579" idx="1"/>
          </p:cNvCxnSpPr>
          <p:nvPr/>
        </p:nvCxnSpPr>
        <p:spPr bwMode="auto">
          <a:xfrm rot="10800000" flipV="1">
            <a:off x="2714625" y="3719513"/>
            <a:ext cx="1071563" cy="209550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3" name="直接箭头连接符 34"/>
          <p:cNvCxnSpPr>
            <a:cxnSpLocks noChangeShapeType="1"/>
          </p:cNvCxnSpPr>
          <p:nvPr/>
        </p:nvCxnSpPr>
        <p:spPr bwMode="auto">
          <a:xfrm rot="10800000">
            <a:off x="2928938" y="2643188"/>
            <a:ext cx="928687" cy="428625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4" name="直接箭头连接符 32"/>
          <p:cNvCxnSpPr>
            <a:cxnSpLocks noChangeShapeType="1"/>
          </p:cNvCxnSpPr>
          <p:nvPr/>
        </p:nvCxnSpPr>
        <p:spPr bwMode="auto">
          <a:xfrm rot="10800000" flipV="1">
            <a:off x="3000365" y="4429125"/>
            <a:ext cx="928687" cy="714375"/>
          </a:xfrm>
          <a:prstGeom prst="straightConnector1">
            <a:avLst/>
          </a:prstGeom>
          <a:ln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圆角矩形 18"/>
          <p:cNvSpPr>
            <a:spLocks noChangeArrowheads="1"/>
          </p:cNvSpPr>
          <p:nvPr/>
        </p:nvSpPr>
        <p:spPr bwMode="auto">
          <a:xfrm>
            <a:off x="1214438" y="3500438"/>
            <a:ext cx="1439862" cy="1079500"/>
          </a:xfrm>
          <a:prstGeom prst="roundRect">
            <a:avLst>
              <a:gd name="adj" fmla="val 16667"/>
            </a:avLst>
          </a:prstGeom>
          <a:solidFill>
            <a:srgbClr val="0B7DB2"/>
          </a:solidFill>
          <a:ln w="9525" algn="ctr">
            <a:solidFill>
              <a:srgbClr val="0B7DB2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输入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输出</a:t>
            </a:r>
          </a:p>
        </p:txBody>
      </p:sp>
      <p:sp>
        <p:nvSpPr>
          <p:cNvPr id="24579" name="圆角矩形 13"/>
          <p:cNvSpPr>
            <a:spLocks noChangeArrowheads="1"/>
          </p:cNvSpPr>
          <p:nvPr/>
        </p:nvSpPr>
        <p:spPr bwMode="auto">
          <a:xfrm>
            <a:off x="3786188" y="3000375"/>
            <a:ext cx="1714500" cy="143986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B7DB2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核心语法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80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 smtClean="0"/>
              <a:t>核心语法</a:t>
            </a:r>
            <a:r>
              <a:rPr lang="en-US" altLang="zh-CN" dirty="0" smtClean="0"/>
              <a:t>——</a:t>
            </a:r>
            <a:r>
              <a:rPr dirty="0" smtClean="0"/>
              <a:t>变量</a:t>
            </a:r>
            <a:r>
              <a:rPr lang="en-US" dirty="0" smtClean="0"/>
              <a:t>2</a:t>
            </a:r>
            <a:r>
              <a:rPr lang="en-US" altLang="zh-CN" dirty="0" smtClean="0"/>
              <a:t>-1</a:t>
            </a:r>
            <a:endParaRPr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声明变量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变量</a:t>
            </a:r>
            <a:r>
              <a:rPr lang="zh-CN" altLang="en-US" dirty="0"/>
              <a:t>名区分英文字母大小写，所以字母大小写不同的变量名则表示不同的变量</a:t>
            </a:r>
          </a:p>
          <a:p>
            <a:pPr>
              <a:defRPr/>
            </a:pPr>
            <a:r>
              <a:rPr lang="zh-CN" altLang="en-US" dirty="0"/>
              <a:t>变量命名</a:t>
            </a:r>
            <a:r>
              <a:rPr lang="zh-CN" altLang="en-US" dirty="0" smtClean="0"/>
              <a:t>建议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需</a:t>
            </a:r>
            <a:r>
              <a:rPr lang="zh-CN" altLang="en-US" dirty="0"/>
              <a:t>见名知意，即具有语义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使用</a:t>
            </a:r>
            <a:r>
              <a:rPr lang="zh-CN" altLang="en-US" dirty="0"/>
              <a:t>驼峰式</a:t>
            </a:r>
            <a:r>
              <a:rPr lang="zh-CN" altLang="en-US" dirty="0" smtClean="0"/>
              <a:t>命名</a:t>
            </a:r>
            <a:endParaRPr lang="zh-CN" altLang="en-US" dirty="0"/>
          </a:p>
        </p:txBody>
      </p:sp>
      <p:sp>
        <p:nvSpPr>
          <p:cNvPr id="17" name="AutoShape 50"/>
          <p:cNvSpPr>
            <a:spLocks noChangeArrowheads="1"/>
          </p:cNvSpPr>
          <p:nvPr/>
        </p:nvSpPr>
        <p:spPr bwMode="auto">
          <a:xfrm>
            <a:off x="1279921" y="1994774"/>
            <a:ext cx="6319441" cy="424783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变量名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1[,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名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2, …];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1" name="图片 20" descr="语法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726" y="1484784"/>
            <a:ext cx="1800000" cy="448069"/>
          </a:xfrm>
          <a:prstGeom prst="rect">
            <a:avLst/>
          </a:prstGeom>
          <a:ln>
            <a:noFill/>
          </a:ln>
        </p:spPr>
      </p:pic>
      <p:pic>
        <p:nvPicPr>
          <p:cNvPr id="23" name="图片 22" descr="示例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726" y="4391039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24" name="AutoShape 50"/>
          <p:cNvSpPr>
            <a:spLocks noChangeArrowheads="1"/>
          </p:cNvSpPr>
          <p:nvPr/>
        </p:nvSpPr>
        <p:spPr bwMode="auto">
          <a:xfrm>
            <a:off x="1279921" y="4967103"/>
            <a:ext cx="6319441" cy="766153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name;                //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声明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个变量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userName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age, sex;  //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声明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个变量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4556396" y="1916832"/>
            <a:ext cx="3317763" cy="470135"/>
          </a:xfrm>
          <a:prstGeom prst="roundRect">
            <a:avLst>
              <a:gd name="adj" fmla="val 1812"/>
            </a:avLst>
          </a:prstGeom>
          <a:solidFill>
            <a:srgbClr val="0B7DB2"/>
          </a:solidFill>
          <a:ln w="9525" cap="flat" cmpd="sng" algn="ctr">
            <a:solidFill>
              <a:srgbClr val="0B7DB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/>
          <a:lstStyle/>
          <a:p>
            <a:pPr marL="2857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一次可以声明</a:t>
            </a: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一</a:t>
            </a:r>
            <a:r>
              <a:rPr lang="zh-CN" altLang="en-US" b="1" kern="0" dirty="0" smtClean="0">
                <a:solidFill>
                  <a:schemeClr val="bg1"/>
                </a:solidFill>
                <a:latin typeface="Arial"/>
                <a:ea typeface="黑体"/>
              </a:rPr>
              <a:t>个或多个变量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1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 smtClean="0"/>
              <a:t>核心语法</a:t>
            </a:r>
            <a:r>
              <a:rPr lang="en-US" altLang="zh-CN" dirty="0" smtClean="0"/>
              <a:t>——</a:t>
            </a:r>
            <a:r>
              <a:rPr dirty="0" smtClean="0"/>
              <a:t>变量</a:t>
            </a:r>
            <a:r>
              <a:rPr lang="en-US" dirty="0" smtClean="0"/>
              <a:t>2</a:t>
            </a:r>
            <a:r>
              <a:rPr lang="en-US" altLang="zh-CN" dirty="0" smtClean="0"/>
              <a:t>-2</a:t>
            </a:r>
            <a:endParaRPr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为变量赋值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先声明变量再赋值</a:t>
            </a:r>
            <a:endParaRPr lang="en-US" altLang="zh-CN" dirty="0" smtClean="0"/>
          </a:p>
          <a:p>
            <a:pPr lvl="1">
              <a:defRPr/>
            </a:pPr>
            <a:endParaRPr lang="en-US" altLang="zh-CN" dirty="0" smtClean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zh-CN" dirty="0" smtClean="0"/>
              <a:t>同时声明</a:t>
            </a:r>
            <a:r>
              <a:rPr lang="zh-CN" altLang="en-US" dirty="0" smtClean="0"/>
              <a:t>和</a:t>
            </a:r>
            <a:r>
              <a:rPr lang="zh-CN" altLang="zh-CN" dirty="0" smtClean="0"/>
              <a:t>赋值</a:t>
            </a:r>
            <a:r>
              <a:rPr lang="zh-CN" altLang="en-US" dirty="0" smtClean="0"/>
              <a:t>变量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	</a:t>
            </a:r>
          </a:p>
          <a:p>
            <a:pPr lvl="1">
              <a:defRPr/>
            </a:pPr>
            <a:r>
              <a:rPr lang="zh-CN" altLang="en-US" dirty="0"/>
              <a:t>不声明直接赋值</a:t>
            </a:r>
            <a:endParaRPr lang="en-US" altLang="zh-CN" dirty="0" smtClean="0"/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339254" y="4662264"/>
            <a:ext cx="6915150" cy="1143000"/>
            <a:chOff x="1041400" y="5500688"/>
            <a:chExt cx="6915150" cy="1143000"/>
          </a:xfrm>
        </p:grpSpPr>
        <p:sp>
          <p:nvSpPr>
            <p:cNvPr id="20" name="AutoShape 4"/>
            <p:cNvSpPr>
              <a:spLocks noChangeArrowheads="1"/>
            </p:cNvSpPr>
            <p:nvPr/>
          </p:nvSpPr>
          <p:spPr bwMode="auto">
            <a:xfrm>
              <a:off x="1041400" y="5715000"/>
              <a:ext cx="6915150" cy="928688"/>
            </a:xfrm>
            <a:prstGeom prst="roundRect">
              <a:avLst>
                <a:gd name="adj" fmla="val 115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变量可以不经声明而直接使用，但这种方法很容易出错，也很难查找排错，不推荐使用</a:t>
              </a:r>
            </a:p>
          </p:txBody>
        </p:sp>
        <p:sp>
          <p:nvSpPr>
            <p:cNvPr id="31758" name="AutoShape 4"/>
            <p:cNvSpPr>
              <a:spLocks noChangeArrowheads="1"/>
            </p:cNvSpPr>
            <p:nvPr/>
          </p:nvSpPr>
          <p:spPr bwMode="gray">
            <a:xfrm>
              <a:off x="7599363" y="5500688"/>
              <a:ext cx="357187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itchFamily="34" charset="-122"/>
                  <a:ea typeface="微软雅黑" pitchFamily="34" charset="-122"/>
                </a:rPr>
                <a:t>!</a:t>
              </a:r>
            </a:p>
          </p:txBody>
        </p:sp>
      </p:grpSp>
      <p:sp>
        <p:nvSpPr>
          <p:cNvPr id="17" name="AutoShape 50"/>
          <p:cNvSpPr>
            <a:spLocks noChangeArrowheads="1"/>
          </p:cNvSpPr>
          <p:nvPr/>
        </p:nvSpPr>
        <p:spPr bwMode="auto">
          <a:xfrm>
            <a:off x="1339254" y="2398195"/>
            <a:ext cx="6319441" cy="709269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变量名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变量名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值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1" name="图片 20" descr="语法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726" y="1468763"/>
            <a:ext cx="1800000" cy="448069"/>
          </a:xfrm>
          <a:prstGeom prst="rect">
            <a:avLst/>
          </a:prstGeom>
          <a:ln>
            <a:noFill/>
          </a:ln>
        </p:spPr>
      </p:pic>
      <p:pic>
        <p:nvPicPr>
          <p:cNvPr id="23" name="图片 22" descr="示例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726" y="4306103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25" name="AutoShape 50"/>
          <p:cNvSpPr>
            <a:spLocks noChangeArrowheads="1"/>
          </p:cNvSpPr>
          <p:nvPr/>
        </p:nvSpPr>
        <p:spPr bwMode="auto">
          <a:xfrm>
            <a:off x="1339254" y="3530036"/>
            <a:ext cx="6319441" cy="424783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变量名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值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AutoShape 50"/>
          <p:cNvSpPr>
            <a:spLocks noChangeArrowheads="1"/>
          </p:cNvSpPr>
          <p:nvPr/>
        </p:nvSpPr>
        <p:spPr bwMode="auto">
          <a:xfrm>
            <a:off x="1339254" y="4796862"/>
            <a:ext cx="6319441" cy="862674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name = 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张三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username = “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李四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";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图片 27" descr="经验" hidden="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726" y="4293096"/>
            <a:ext cx="1800000" cy="448069"/>
          </a:xfrm>
          <a:prstGeom prst="rect">
            <a:avLst/>
          </a:prstGeom>
          <a:ln>
            <a:noFill/>
          </a:ln>
        </p:spPr>
      </p:pic>
      <p:pic>
        <p:nvPicPr>
          <p:cNvPr id="29" name="图片 28" descr="经验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726" y="4292501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7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rong.zhou\Desktop\4.BCSP课程体系(1)\BCSP课程体系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980728"/>
            <a:ext cx="7874311" cy="50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69336"/>
            <a:ext cx="7762056" cy="413200"/>
          </a:xfrm>
        </p:spPr>
        <p:txBody>
          <a:bodyPr/>
          <a:lstStyle/>
          <a:p>
            <a:r>
              <a:rPr lang="zh-CN" altLang="en-US" dirty="0" smtClean="0"/>
              <a:t>课程地位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5220072" y="3861048"/>
            <a:ext cx="122413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 smtClean="0"/>
              <a:t>核心语法</a:t>
            </a:r>
            <a:r>
              <a:rPr lang="en-US" altLang="zh-CN" dirty="0" smtClean="0"/>
              <a:t>——</a:t>
            </a:r>
            <a:r>
              <a:rPr dirty="0" err="1" smtClean="0"/>
              <a:t>数据类型</a:t>
            </a:r>
            <a:endParaRPr dirty="0" smtClean="0"/>
          </a:p>
        </p:txBody>
      </p:sp>
      <p:sp>
        <p:nvSpPr>
          <p:cNvPr id="26627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zh-CN" dirty="0" smtClean="0"/>
              <a:t>基本</a:t>
            </a:r>
            <a:r>
              <a:rPr lang="zh-CN" altLang="zh-CN" dirty="0"/>
              <a:t>数据类型</a:t>
            </a:r>
          </a:p>
          <a:p>
            <a:pPr lvl="1">
              <a:defRPr/>
            </a:pPr>
            <a:r>
              <a:rPr lang="en-US" altLang="zh-CN" dirty="0" smtClean="0"/>
              <a:t>number</a:t>
            </a:r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r>
              <a:rPr lang="en-US" altLang="zh-CN" dirty="0" smtClean="0"/>
              <a:t>string</a:t>
            </a:r>
          </a:p>
          <a:p>
            <a:pPr lvl="1">
              <a:defRPr/>
            </a:pPr>
            <a:endParaRPr lang="en-US" altLang="zh-CN" dirty="0" smtClean="0"/>
          </a:p>
          <a:p>
            <a:pPr lvl="1">
              <a:defRPr/>
            </a:pPr>
            <a:r>
              <a:rPr lang="en-US" altLang="zh-CN" dirty="0" err="1" smtClean="0"/>
              <a:t>boolean</a:t>
            </a:r>
            <a:endParaRPr lang="en-US" altLang="zh-CN" dirty="0" smtClean="0"/>
          </a:p>
          <a:p>
            <a:pPr lvl="1">
              <a:defRPr/>
            </a:pPr>
            <a:endParaRPr lang="en-US" altLang="zh-CN" dirty="0" smtClean="0"/>
          </a:p>
          <a:p>
            <a:pPr lvl="1"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 smtClean="0"/>
              <a:t>特殊数据类型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dirty="0" smtClean="0"/>
              <a:t>null</a:t>
            </a:r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r>
              <a:rPr lang="en-US" altLang="zh-CN" dirty="0" smtClean="0"/>
              <a:t>undefined</a:t>
            </a:r>
          </a:p>
          <a:p>
            <a:pPr>
              <a:defRPr/>
            </a:pPr>
            <a:endParaRPr lang="en-US" altLang="zh-CN" dirty="0" smtClean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059833" y="5445224"/>
            <a:ext cx="5072063" cy="513334"/>
          </a:xfrm>
          <a:prstGeom prst="roundRect">
            <a:avLst>
              <a:gd name="adj" fmla="val 1812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marL="0" lvl="1" defTabSz="381000">
              <a:lnSpc>
                <a:spcPct val="130000"/>
              </a:lnSpc>
              <a:buClr>
                <a:schemeClr val="folHlink"/>
              </a:buClr>
              <a:buSzPct val="60000"/>
            </a:pPr>
            <a:r>
              <a:rPr lang="fr-F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 width</a:t>
            </a:r>
            <a:r>
              <a:rPr lang="fr-F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059833" y="1484784"/>
            <a:ext cx="5072063" cy="688106"/>
          </a:xfrm>
          <a:prstGeom prst="roundRect">
            <a:avLst>
              <a:gd name="adj" fmla="val 1812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iNum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=23;    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//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整数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iNum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=23.0;   //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浮点数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3059832" y="3215753"/>
            <a:ext cx="5072063" cy="504000"/>
          </a:xfrm>
          <a:prstGeom prst="roundRect">
            <a:avLst>
              <a:gd name="adj" fmla="val 181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true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和 </a:t>
            </a: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false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3059833" y="4656236"/>
            <a:ext cx="5072063" cy="503238"/>
          </a:xfrm>
          <a:prstGeom prst="roundRect">
            <a:avLst>
              <a:gd name="adj" fmla="val 181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marL="0" lvl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表示一个空值，与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undefined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值相等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059832" y="2333277"/>
            <a:ext cx="5072063" cy="385798"/>
          </a:xfrm>
          <a:prstGeom prst="roundRect">
            <a:avLst>
              <a:gd name="adj" fmla="val 1812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string1="This is a string";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820811" y="2270848"/>
            <a:ext cx="2994185" cy="678430"/>
          </a:xfrm>
          <a:prstGeom prst="roundRect">
            <a:avLst>
              <a:gd name="adj" fmla="val 1812"/>
            </a:avLst>
          </a:prstGeom>
          <a:solidFill>
            <a:srgbClr val="0B7DB2"/>
          </a:solidFill>
          <a:ln w="9525" cap="flat" cmpd="sng" algn="ctr">
            <a:solidFill>
              <a:srgbClr val="0B7DB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/>
          <a:lstStyle/>
          <a:p>
            <a:pPr marL="0" lvl="1" eaLnBrk="0" hangingPunct="0">
              <a:lnSpc>
                <a:spcPct val="90000"/>
              </a:lnSpc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Arial"/>
                <a:ea typeface="黑体"/>
              </a:rPr>
              <a:t>一组被引号（单引号或双引号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Arial"/>
                <a:ea typeface="黑体"/>
              </a:rPr>
              <a:t>）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Arial"/>
                <a:ea typeface="黑体"/>
              </a:rPr>
              <a:t/>
            </a:r>
            <a:br>
              <a:rPr lang="en-US" altLang="zh-CN" sz="1600" b="1" kern="0" dirty="0" smtClean="0">
                <a:solidFill>
                  <a:schemeClr val="bg1"/>
                </a:solidFill>
                <a:latin typeface="Arial"/>
                <a:ea typeface="黑体"/>
              </a:rPr>
            </a:br>
            <a:r>
              <a:rPr lang="zh-CN" altLang="en-US" sz="1600" b="1" kern="0" dirty="0" smtClean="0">
                <a:solidFill>
                  <a:schemeClr val="bg1"/>
                </a:solidFill>
                <a:latin typeface="Arial"/>
                <a:ea typeface="黑体"/>
              </a:rPr>
              <a:t>括</a:t>
            </a:r>
            <a:r>
              <a:rPr lang="zh-CN" altLang="en-US" sz="1600" b="1" kern="0" dirty="0">
                <a:solidFill>
                  <a:schemeClr val="bg1"/>
                </a:solidFill>
                <a:latin typeface="Arial"/>
                <a:ea typeface="黑体"/>
              </a:rPr>
              <a:t>起来的文本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5820810" y="5466049"/>
            <a:ext cx="2994185" cy="678430"/>
          </a:xfrm>
          <a:prstGeom prst="roundRect">
            <a:avLst>
              <a:gd name="adj" fmla="val 1812"/>
            </a:avLst>
          </a:prstGeom>
          <a:solidFill>
            <a:srgbClr val="0B7DB2"/>
          </a:solidFill>
          <a:ln w="9525" cap="flat" cmpd="sng" algn="ctr">
            <a:solidFill>
              <a:srgbClr val="0B7DB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0"/>
          <a:lstStyle/>
          <a:p>
            <a:pPr marL="0" lvl="1" eaLnBrk="0" hangingPunct="0">
              <a:lnSpc>
                <a:spcPct val="90000"/>
              </a:lnSpc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Arial"/>
                <a:ea typeface="黑体"/>
              </a:rPr>
              <a:t>变量</a:t>
            </a:r>
            <a:r>
              <a:rPr lang="en-US" altLang="zh-CN" sz="1600" b="1" kern="0" dirty="0">
                <a:solidFill>
                  <a:schemeClr val="bg1"/>
                </a:solidFill>
                <a:latin typeface="Arial"/>
                <a:ea typeface="黑体"/>
              </a:rPr>
              <a:t>width</a:t>
            </a:r>
            <a:r>
              <a:rPr lang="zh-CN" altLang="en-US" sz="1600" b="1" kern="0" dirty="0">
                <a:solidFill>
                  <a:schemeClr val="bg1"/>
                </a:solidFill>
                <a:latin typeface="Arial"/>
                <a:ea typeface="黑体"/>
              </a:rPr>
              <a:t>没有初始值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Arial"/>
                <a:ea typeface="黑体"/>
              </a:rPr>
              <a:t>，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Arial"/>
                <a:ea typeface="黑体"/>
              </a:rPr>
              <a:t/>
            </a:r>
            <a:br>
              <a:rPr lang="en-US" altLang="zh-CN" sz="1600" b="1" kern="0" dirty="0" smtClean="0">
                <a:solidFill>
                  <a:schemeClr val="bg1"/>
                </a:solidFill>
                <a:latin typeface="Arial"/>
                <a:ea typeface="黑体"/>
              </a:rPr>
            </a:br>
            <a:r>
              <a:rPr lang="zh-CN" altLang="en-US" sz="1600" b="1" kern="0" dirty="0" smtClean="0">
                <a:solidFill>
                  <a:schemeClr val="bg1"/>
                </a:solidFill>
                <a:latin typeface="Arial"/>
                <a:ea typeface="黑体"/>
              </a:rPr>
              <a:t>将</a:t>
            </a:r>
            <a:r>
              <a:rPr lang="zh-CN" altLang="en-US" sz="1600" b="1" kern="0" dirty="0">
                <a:solidFill>
                  <a:schemeClr val="bg1"/>
                </a:solidFill>
                <a:latin typeface="Arial"/>
                <a:ea typeface="黑体"/>
              </a:rPr>
              <a:t>被赋予值</a:t>
            </a:r>
            <a:r>
              <a:rPr lang="en-US" altLang="zh-CN" sz="1600" b="1" kern="0" dirty="0">
                <a:solidFill>
                  <a:schemeClr val="bg1"/>
                </a:solidFill>
                <a:latin typeface="Arial"/>
                <a:ea typeface="黑体"/>
              </a:rPr>
              <a:t>undefined</a:t>
            </a:r>
            <a:endParaRPr lang="zh-CN" altLang="en-US" sz="1600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40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——</a:t>
            </a:r>
            <a:r>
              <a:rPr lang="zh-CN" altLang="en-US" dirty="0" smtClean="0"/>
              <a:t>数值类型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zh-CN" dirty="0" smtClean="0"/>
              <a:t>不仅包括所有</a:t>
            </a:r>
            <a:r>
              <a:rPr lang="zh-CN" altLang="zh-CN" dirty="0"/>
              <a:t>的整型变量</a:t>
            </a:r>
            <a:r>
              <a:rPr lang="zh-CN" altLang="zh-CN" dirty="0" smtClean="0"/>
              <a:t>，</a:t>
            </a:r>
            <a:r>
              <a:rPr lang="zh-CN" altLang="en-US" dirty="0"/>
              <a:t>还</a:t>
            </a:r>
            <a:r>
              <a:rPr lang="zh-CN" altLang="zh-CN" dirty="0" smtClean="0"/>
              <a:t>包括</a:t>
            </a:r>
            <a:r>
              <a:rPr lang="zh-CN" altLang="zh-CN" dirty="0"/>
              <a:t>所有的浮点型</a:t>
            </a:r>
            <a:r>
              <a:rPr lang="zh-CN" altLang="zh-CN" dirty="0" smtClean="0"/>
              <a:t>变量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zh-CN" dirty="0" smtClean="0"/>
              <a:t>八进制</a:t>
            </a:r>
            <a:r>
              <a:rPr lang="zh-CN" altLang="en-US" dirty="0" smtClean="0"/>
              <a:t>：</a:t>
            </a:r>
            <a:r>
              <a:rPr lang="zh-CN" altLang="zh-CN" dirty="0" smtClean="0"/>
              <a:t>以</a:t>
            </a:r>
            <a:r>
              <a:rPr lang="en-US" altLang="zh-CN" dirty="0"/>
              <a:t>0</a:t>
            </a:r>
            <a:r>
              <a:rPr lang="zh-CN" altLang="zh-CN" dirty="0"/>
              <a:t>开头，其后的数字可以是任何八进制数字（</a:t>
            </a:r>
            <a:r>
              <a:rPr lang="en-US" altLang="zh-CN" dirty="0"/>
              <a:t>0~7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十六进制</a:t>
            </a:r>
            <a:r>
              <a:rPr lang="zh-CN" altLang="en-US" dirty="0" smtClean="0"/>
              <a:t>：</a:t>
            </a:r>
            <a:r>
              <a:rPr lang="zh-CN" altLang="zh-CN" dirty="0" smtClean="0"/>
              <a:t>以</a:t>
            </a:r>
            <a:r>
              <a:rPr lang="en-US" altLang="zh-CN" dirty="0"/>
              <a:t>0x</a:t>
            </a:r>
            <a:r>
              <a:rPr lang="zh-CN" altLang="zh-CN" dirty="0"/>
              <a:t>或</a:t>
            </a:r>
            <a:r>
              <a:rPr lang="en-US" altLang="zh-CN" dirty="0"/>
              <a:t>0X</a:t>
            </a:r>
            <a:r>
              <a:rPr lang="zh-CN" altLang="zh-CN" dirty="0"/>
              <a:t>开头，其后的数字是任意的十六进制数字和字母（</a:t>
            </a:r>
            <a:r>
              <a:rPr lang="en-US" altLang="zh-CN" dirty="0"/>
              <a:t>0~9</a:t>
            </a:r>
            <a:r>
              <a:rPr lang="zh-CN" altLang="zh-CN" dirty="0"/>
              <a:t>和</a:t>
            </a:r>
            <a:r>
              <a:rPr lang="en-US" altLang="zh-CN" dirty="0"/>
              <a:t>A~F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特殊数据类型</a:t>
            </a:r>
            <a:endParaRPr lang="en-US" altLang="zh-CN" dirty="0"/>
          </a:p>
          <a:p>
            <a:pPr lvl="1"/>
            <a:r>
              <a:rPr lang="en-US" altLang="zh-CN" dirty="0" err="1"/>
              <a:t>NaN</a:t>
            </a:r>
            <a:r>
              <a:rPr lang="zh-CN" altLang="zh-CN" dirty="0"/>
              <a:t>（</a:t>
            </a:r>
            <a:r>
              <a:rPr lang="en-US" altLang="zh-CN" dirty="0"/>
              <a:t>Not a Number</a:t>
            </a:r>
            <a:r>
              <a:rPr lang="zh-CN" altLang="zh-CN" dirty="0"/>
              <a:t>）</a:t>
            </a:r>
            <a:r>
              <a:rPr lang="zh-CN" altLang="en-US" dirty="0"/>
              <a:t>：</a:t>
            </a:r>
            <a:r>
              <a:rPr lang="zh-CN" altLang="zh-CN" dirty="0"/>
              <a:t>表示非数字</a:t>
            </a:r>
            <a:endParaRPr lang="zh-CN" altLang="en-US" dirty="0"/>
          </a:p>
          <a:p>
            <a:pPr lvl="1">
              <a:defRPr/>
            </a:pPr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5" name="AutoShape 50"/>
          <p:cNvSpPr>
            <a:spLocks noChangeArrowheads="1"/>
          </p:cNvSpPr>
          <p:nvPr/>
        </p:nvSpPr>
        <p:spPr bwMode="auto">
          <a:xfrm>
            <a:off x="1328982" y="1990057"/>
            <a:ext cx="6319441" cy="717356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num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=15;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num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=15.8;</a:t>
            </a:r>
          </a:p>
        </p:txBody>
      </p:sp>
      <p:pic>
        <p:nvPicPr>
          <p:cNvPr id="7" name="图片 6" descr="示例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998" y="1499298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8" name="AutoShape 50"/>
          <p:cNvSpPr>
            <a:spLocks noChangeArrowheads="1"/>
          </p:cNvSpPr>
          <p:nvPr/>
        </p:nvSpPr>
        <p:spPr bwMode="auto">
          <a:xfrm>
            <a:off x="1328982" y="4367828"/>
            <a:ext cx="6319441" cy="717356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num1=065;    //065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等于十进制的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53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num2=0X3f;   //0X3f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等于十进制的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63</a:t>
            </a:r>
          </a:p>
        </p:txBody>
      </p:sp>
      <p:pic>
        <p:nvPicPr>
          <p:cNvPr id="9" name="图片 8" descr="示例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998" y="3845027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2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 smtClean="0"/>
              <a:t>核心语法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字符串类型</a:t>
            </a:r>
            <a:r>
              <a:rPr lang="en-US" dirty="0" smtClean="0"/>
              <a:t>2-1</a:t>
            </a:r>
            <a:endParaRPr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/>
              <a:t>属性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dirty="0" smtClean="0"/>
              <a:t>string</a:t>
            </a:r>
            <a:r>
              <a:rPr lang="zh-CN" altLang="en-US" dirty="0" smtClean="0"/>
              <a:t>对象</a:t>
            </a:r>
            <a:r>
              <a:rPr lang="en-US" dirty="0" smtClean="0"/>
              <a:t>.length</a:t>
            </a:r>
          </a:p>
          <a:p>
            <a:pPr>
              <a:defRPr/>
            </a:pPr>
            <a:r>
              <a:rPr lang="zh-CN" altLang="en-US" dirty="0"/>
              <a:t>常用</a:t>
            </a:r>
            <a:r>
              <a:rPr lang="zh-CN" altLang="en-US" dirty="0" smtClean="0"/>
              <a:t>方法</a:t>
            </a:r>
            <a:endParaRPr lang="en-US" altLang="zh-CN" dirty="0" smtClean="0"/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4330228" y="1562272"/>
            <a:ext cx="4429125" cy="739592"/>
          </a:xfrm>
          <a:prstGeom prst="roundRect">
            <a:avLst>
              <a:gd name="adj" fmla="val 1812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"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is JavaScript";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strLength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</a:t>
            </a:r>
            <a:r>
              <a:rPr lang="en-US" altLang="en-US" sz="1600" dirty="0" err="1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str.length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    //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长度是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57102"/>
              </p:ext>
            </p:extLst>
          </p:nvPr>
        </p:nvGraphicFramePr>
        <p:xfrm>
          <a:off x="1058416" y="2348880"/>
          <a:ext cx="7762056" cy="2786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8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81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方法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anchor="ctr" horzOverflow="overflow">
                    <a:solidFill>
                      <a:srgbClr val="0B7D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anchor="ctr" horzOverflow="overflow">
                    <a:solidFill>
                      <a:srgbClr val="0B7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charAt(index)</a:t>
                      </a:r>
                      <a:endParaRPr kumimoji="0" lang="zh-CN" altLang="en-US" sz="1600" b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1778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返回在指定位置的字符</a:t>
                      </a:r>
                    </a:p>
                  </a:txBody>
                  <a:tcPr marL="68580" marR="68580" marT="0" marB="1778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indexOf</a:t>
                      </a: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en-US" sz="1600" b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str</a:t>
                      </a: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index)</a:t>
                      </a:r>
                      <a:endParaRPr kumimoji="0" lang="zh-CN" altLang="en-US" sz="1600" b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1778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查找某个指定的字符串在字符串中首次出现的位置</a:t>
                      </a:r>
                      <a:endParaRPr kumimoji="0" lang="en-US" altLang="zh-CN" sz="1600" b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1778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substring(index1</a:t>
                      </a: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kumimoji="0" lang="en-US" altLang="zh-CN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/>
                      </a:r>
                      <a:br>
                        <a:rPr kumimoji="0" lang="en-US" altLang="zh-CN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</a:br>
                      <a:r>
                        <a:rPr kumimoji="0" lang="en-US" altLang="zh-CN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              </a:t>
                      </a: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index2)</a:t>
                      </a:r>
                      <a:endParaRPr kumimoji="0" lang="zh-CN" altLang="en-US" sz="1600" b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1778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返回位于指定索引</a:t>
                      </a: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index1</a:t>
                      </a: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和</a:t>
                      </a: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index2</a:t>
                      </a: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之间的字符串，包括索引</a:t>
                      </a: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index1</a:t>
                      </a: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对应的字符，不包括索引</a:t>
                      </a: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index2</a:t>
                      </a: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对应的字符</a:t>
                      </a:r>
                    </a:p>
                  </a:txBody>
                  <a:tcPr marL="68580" marR="68580" marT="0" marB="1778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split(str)</a:t>
                      </a:r>
                      <a:endParaRPr kumimoji="0" lang="zh-CN" altLang="en-US" sz="1600" b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1778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将字符串分割为字符串数组</a:t>
                      </a:r>
                    </a:p>
                  </a:txBody>
                  <a:tcPr marL="68580" marR="68580" marT="0" marB="1778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19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replace(</a:t>
                      </a:r>
                      <a:r>
                        <a:rPr kumimoji="0" lang="en-US" altLang="zh-CN" sz="1600" b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regexp</a:t>
                      </a:r>
                      <a:r>
                        <a:rPr kumimoji="0" lang="en-US" altLang="zh-CN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en-US" altLang="zh-CN" sz="1600" b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substr</a:t>
                      </a:r>
                      <a:r>
                        <a:rPr kumimoji="0" lang="en-US" altLang="zh-CN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          replacement)</a:t>
                      </a:r>
                      <a:endParaRPr kumimoji="0" lang="zh-CN" altLang="en-US" sz="1600" b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1778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600" b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在字符串中用一些字符替换另一些字符</a:t>
                      </a:r>
                      <a:endParaRPr kumimoji="0" lang="zh-CN" altLang="en-US" sz="1600" b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17780" anchor="ctr"/>
                </a:tc>
                <a:extLst>
                  <a:ext uri="{0D108BD9-81ED-4DB2-BD59-A6C34878D82A}">
                    <a16:rowId xmlns:a16="http://schemas.microsoft.com/office/drawing/2014/main" xmlns="" val="3450269903"/>
                  </a:ext>
                </a:extLst>
              </a:tr>
            </a:tbl>
          </a:graphicData>
        </a:graphic>
      </p:graphicFrame>
      <p:sp>
        <p:nvSpPr>
          <p:cNvPr id="7" name="AutoShape 50"/>
          <p:cNvSpPr>
            <a:spLocks noChangeArrowheads="1"/>
          </p:cNvSpPr>
          <p:nvPr/>
        </p:nvSpPr>
        <p:spPr bwMode="auto">
          <a:xfrm>
            <a:off x="1115616" y="5704790"/>
            <a:ext cx="6319441" cy="424783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字符串对象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方法名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();</a:t>
            </a:r>
          </a:p>
        </p:txBody>
      </p:sp>
      <p:pic>
        <p:nvPicPr>
          <p:cNvPr id="8" name="图片 7" descr="语法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726" y="5229200"/>
            <a:ext cx="1800000" cy="448069"/>
          </a:xfrm>
          <a:prstGeom prst="rect">
            <a:avLst/>
          </a:prstGeom>
          <a:ln>
            <a:noFill/>
          </a:ln>
        </p:spPr>
      </p:pic>
      <p:pic>
        <p:nvPicPr>
          <p:cNvPr id="9" name="图片 8" descr="示例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0228" y="1039857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8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 smtClean="0"/>
              <a:t>——</a:t>
            </a:r>
            <a:r>
              <a:rPr lang="zh-CN" altLang="en-US" dirty="0"/>
              <a:t>字符串类型</a:t>
            </a:r>
            <a:r>
              <a:rPr lang="en-US" altLang="zh-CN" dirty="0" smtClean="0"/>
              <a:t>2-2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zh-CN" dirty="0"/>
              <a:t>字符串的基本方法和属性</a:t>
            </a:r>
            <a:endParaRPr lang="zh-CN" altLang="en-US" dirty="0"/>
          </a:p>
        </p:txBody>
      </p:sp>
      <p:pic>
        <p:nvPicPr>
          <p:cNvPr id="5" name="图片 4" descr="示例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998" y="748683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6" name="AutoShape 50"/>
          <p:cNvSpPr>
            <a:spLocks noChangeArrowheads="1"/>
          </p:cNvSpPr>
          <p:nvPr/>
        </p:nvSpPr>
        <p:spPr bwMode="auto">
          <a:xfrm>
            <a:off x="986408" y="1556792"/>
            <a:ext cx="7762056" cy="3455167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script type="text/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"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123abc456DEF";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下标为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的字符是：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str.charAt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(1)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+'&lt;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&gt;'); 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把字符串转换成大写：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str.toUpperCase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+'&lt;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&gt;');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把字符串转换成小写：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str.toLowerCase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+'&lt;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&gt;');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(“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查找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abc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中首次出现的位置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str.indexOf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abc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+'&lt;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&gt;');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查找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xyz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中首次出现的位置：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str.indexOf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("xyz")+'&lt;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&gt;');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返回索引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之间的字符串：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str.substring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(6,9)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+'&lt;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&gt;');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把字符串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分割为字符串数组：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str.split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("")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+'&lt;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&gt;');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把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替换成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789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str.replace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("DEF","789")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script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72" y="4708507"/>
            <a:ext cx="3706644" cy="160958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2603228" y="6278122"/>
            <a:ext cx="5325291" cy="428625"/>
            <a:chOff x="1496565" y="6000750"/>
            <a:chExt cx="5325291" cy="428625"/>
          </a:xfrm>
        </p:grpSpPr>
        <p:sp>
          <p:nvSpPr>
            <p:cNvPr id="10" name="圆角矩形 9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7"/>
            <p:cNvSpPr txBox="1"/>
            <p:nvPr/>
          </p:nvSpPr>
          <p:spPr bwMode="auto">
            <a:xfrm>
              <a:off x="2982054" y="6051698"/>
              <a:ext cx="3017172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字符串的方法</a:t>
              </a:r>
            </a:p>
          </p:txBody>
        </p:sp>
      </p:grpSp>
      <p:pic>
        <p:nvPicPr>
          <p:cNvPr id="18" name="图片 17" descr="注意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998" y="5036278"/>
            <a:ext cx="1800000" cy="448069"/>
          </a:xfrm>
          <a:prstGeom prst="rect">
            <a:avLst/>
          </a:prstGeom>
          <a:ln>
            <a:noFill/>
          </a:ln>
        </p:spPr>
      </p:pic>
      <p:grpSp>
        <p:nvGrpSpPr>
          <p:cNvPr id="19" name="组合 18"/>
          <p:cNvGrpSpPr/>
          <p:nvPr/>
        </p:nvGrpSpPr>
        <p:grpSpPr>
          <a:xfrm>
            <a:off x="878002" y="5360838"/>
            <a:ext cx="6323511" cy="746652"/>
            <a:chOff x="1269972" y="1098172"/>
            <a:chExt cx="6323511" cy="746652"/>
          </a:xfrm>
        </p:grpSpPr>
        <p:sp>
          <p:nvSpPr>
            <p:cNvPr id="20" name="AutoShape 39"/>
            <p:cNvSpPr>
              <a:spLocks noChangeArrowheads="1"/>
            </p:cNvSpPr>
            <p:nvPr/>
          </p:nvSpPr>
          <p:spPr bwMode="auto">
            <a:xfrm>
              <a:off x="1269972" y="1268561"/>
              <a:ext cx="6237236" cy="576263"/>
            </a:xfrm>
            <a:prstGeom prst="roundRect">
              <a:avLst>
                <a:gd name="adj" fmla="val 5765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“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+”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表示拼接符，可以将字符串拼接起来</a:t>
              </a:r>
            </a:p>
          </p:txBody>
        </p:sp>
        <p:sp>
          <p:nvSpPr>
            <p:cNvPr id="21" name="AutoShape 4"/>
            <p:cNvSpPr>
              <a:spLocks noChangeArrowheads="1"/>
            </p:cNvSpPr>
            <p:nvPr/>
          </p:nvSpPr>
          <p:spPr bwMode="gray">
            <a:xfrm>
              <a:off x="7236296" y="1098172"/>
              <a:ext cx="357187" cy="3587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 dirty="0">
                  <a:solidFill>
                    <a:srgbClr val="0C83B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!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5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 smtClean="0"/>
              <a:t>——undefined</a:t>
            </a:r>
            <a:r>
              <a:rPr lang="zh-CN" altLang="en-US" dirty="0" smtClean="0"/>
              <a:t>和</a:t>
            </a:r>
            <a:r>
              <a:rPr lang="en-US" altLang="zh-CN" dirty="0"/>
              <a:t>null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undefined</a:t>
            </a:r>
            <a:r>
              <a:rPr lang="zh-CN" altLang="en-US" dirty="0" smtClean="0"/>
              <a:t>派生自</a:t>
            </a:r>
            <a:r>
              <a:rPr lang="en-US" altLang="zh-CN" dirty="0" smtClean="0"/>
              <a:t>null</a:t>
            </a:r>
          </a:p>
          <a:p>
            <a:r>
              <a:rPr lang="en-US" altLang="zh-CN" dirty="0"/>
              <a:t>JavaScript</a:t>
            </a:r>
            <a:r>
              <a:rPr lang="zh-CN" altLang="zh-CN" dirty="0"/>
              <a:t>把它们定义为相等</a:t>
            </a:r>
            <a:r>
              <a:rPr lang="zh-CN" altLang="zh-CN" dirty="0" smtClean="0"/>
              <a:t>的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 smtClean="0"/>
              <a:t>区别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undefined</a:t>
            </a:r>
            <a:r>
              <a:rPr lang="zh-CN" altLang="zh-CN" dirty="0"/>
              <a:t>表示没有为变量设置值或属性不</a:t>
            </a:r>
            <a:r>
              <a:rPr lang="zh-CN" altLang="zh-CN" dirty="0" smtClean="0"/>
              <a:t>存在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null</a:t>
            </a:r>
            <a:r>
              <a:rPr lang="zh-CN" altLang="zh-CN" dirty="0"/>
              <a:t>表示变量是有值的，只是其值为</a:t>
            </a:r>
            <a:r>
              <a:rPr lang="en-US" altLang="zh-CN" dirty="0"/>
              <a:t>null</a:t>
            </a:r>
            <a:endParaRPr lang="zh-CN" altLang="en-US" dirty="0"/>
          </a:p>
        </p:txBody>
      </p:sp>
      <p:sp>
        <p:nvSpPr>
          <p:cNvPr id="5" name="AutoShape 50"/>
          <p:cNvSpPr>
            <a:spLocks noChangeArrowheads="1"/>
          </p:cNvSpPr>
          <p:nvPr/>
        </p:nvSpPr>
        <p:spPr bwMode="auto">
          <a:xfrm>
            <a:off x="1328982" y="2479599"/>
            <a:ext cx="6319441" cy="517353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alert( null == undefined );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 descr="示例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998" y="1988840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7" name="AutoShape 21"/>
          <p:cNvSpPr>
            <a:spLocks noChangeArrowheads="1"/>
          </p:cNvSpPr>
          <p:nvPr/>
        </p:nvSpPr>
        <p:spPr bwMode="auto">
          <a:xfrm>
            <a:off x="4233692" y="2818968"/>
            <a:ext cx="2054276" cy="408623"/>
          </a:xfrm>
          <a:prstGeom prst="wedgeRoundRectCallout">
            <a:avLst>
              <a:gd name="adj1" fmla="val 50458"/>
              <a:gd name="adj2" fmla="val 9779"/>
              <a:gd name="adj3" fmla="val 16667"/>
            </a:avLst>
          </a:prstGeom>
          <a:solidFill>
            <a:srgbClr val="0B7DB2"/>
          </a:solidFill>
          <a:ln w="9525" cap="flat" cmpd="sng" algn="ctr">
            <a:solidFill>
              <a:srgbClr val="0B7DB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表达式的值为</a:t>
            </a:r>
            <a:r>
              <a:rPr lang="en-US" altLang="zh-CN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true</a:t>
            </a:r>
            <a:endParaRPr lang="zh-CN" altLang="en-US" b="1" kern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994226" y="2613987"/>
            <a:ext cx="1800200" cy="296443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>
            <a:stCxn id="8" idx="3"/>
            <a:endCxn id="7" idx="1"/>
          </p:cNvCxnSpPr>
          <p:nvPr/>
        </p:nvCxnSpPr>
        <p:spPr bwMode="auto">
          <a:xfrm>
            <a:off x="3794426" y="2762209"/>
            <a:ext cx="439266" cy="261071"/>
          </a:xfrm>
          <a:prstGeom prst="straightConnector1">
            <a:avLst/>
          </a:prstGeom>
          <a:ln w="28575" cmpd="sng">
            <a:solidFill>
              <a:srgbClr val="0B7DB2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14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 smtClean="0"/>
              <a:t>核心语法</a:t>
            </a:r>
            <a:r>
              <a:rPr lang="en-US" altLang="zh-CN" dirty="0" smtClean="0"/>
              <a:t>——typeof</a:t>
            </a:r>
            <a:r>
              <a:rPr dirty="0" smtClean="0"/>
              <a:t>运算符</a:t>
            </a:r>
            <a:r>
              <a:rPr lang="en-US" dirty="0" smtClean="0"/>
              <a:t>2</a:t>
            </a:r>
            <a:r>
              <a:rPr lang="en-US" altLang="zh-CN" dirty="0" smtClean="0"/>
              <a:t>-1</a:t>
            </a:r>
            <a:endParaRPr dirty="0" smtClean="0"/>
          </a:p>
        </p:txBody>
      </p:sp>
      <p:sp>
        <p:nvSpPr>
          <p:cNvPr id="23555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用于</a:t>
            </a:r>
            <a:r>
              <a:rPr lang="zh-CN" altLang="zh-CN" dirty="0" smtClean="0"/>
              <a:t>判断</a:t>
            </a:r>
            <a:r>
              <a:rPr lang="zh-CN" altLang="zh-CN" dirty="0"/>
              <a:t>某个值或变量的</a:t>
            </a:r>
            <a:r>
              <a:rPr lang="zh-CN" altLang="zh-CN" dirty="0" smtClean="0"/>
              <a:t>数据类型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返回值的数据类型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dirty="0"/>
              <a:t>number</a:t>
            </a:r>
            <a:r>
              <a:rPr lang="zh-CN" altLang="en-US" dirty="0" smtClean="0"/>
              <a:t>：整数或浮点数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dirty="0" smtClean="0"/>
              <a:t>string</a:t>
            </a:r>
            <a:r>
              <a:rPr lang="zh-CN" altLang="en-US" dirty="0" smtClean="0"/>
              <a:t>：使用单引号或双引号声明的字符串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dirty="0" err="1" smtClean="0"/>
              <a:t>boolean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false</a:t>
            </a:r>
          </a:p>
          <a:p>
            <a:pPr lvl="1">
              <a:defRPr/>
            </a:pPr>
            <a:r>
              <a:rPr lang="en-US" altLang="zh-CN" dirty="0" smtClean="0"/>
              <a:t>object</a:t>
            </a:r>
            <a:r>
              <a:rPr lang="zh-CN" altLang="en-US" dirty="0" smtClean="0"/>
              <a:t>：空</a:t>
            </a:r>
            <a:r>
              <a:rPr lang="zh-CN" altLang="en-US" dirty="0"/>
              <a:t>类型，或者是一种引用</a:t>
            </a:r>
            <a:r>
              <a:rPr lang="zh-CN" altLang="en-US" dirty="0" smtClean="0"/>
              <a:t>类型：如</a:t>
            </a:r>
            <a:r>
              <a:rPr lang="zh-CN" altLang="en-US" dirty="0"/>
              <a:t>对象、函数、数组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dirty="0" smtClean="0"/>
              <a:t>undefined</a:t>
            </a:r>
            <a:r>
              <a:rPr lang="zh-CN" altLang="en-US" dirty="0"/>
              <a:t>：</a:t>
            </a:r>
            <a:r>
              <a:rPr lang="zh-CN" altLang="en-US" dirty="0" smtClean="0"/>
              <a:t>未定义数据类型的变量</a:t>
            </a:r>
            <a:endParaRPr lang="en-US" altLang="zh-CN" dirty="0" smtClean="0"/>
          </a:p>
        </p:txBody>
      </p:sp>
      <p:sp>
        <p:nvSpPr>
          <p:cNvPr id="10" name="AutoShape 50"/>
          <p:cNvSpPr>
            <a:spLocks noChangeArrowheads="1"/>
          </p:cNvSpPr>
          <p:nvPr/>
        </p:nvSpPr>
        <p:spPr bwMode="auto">
          <a:xfrm>
            <a:off x="1279921" y="1994774"/>
            <a:ext cx="6319441" cy="424783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typeof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值或变量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);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 descr="语法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726" y="1513812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9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——</a:t>
            </a:r>
            <a:r>
              <a:rPr lang="en-US" altLang="zh-CN" dirty="0" err="1"/>
              <a:t>typeof</a:t>
            </a:r>
            <a:r>
              <a:rPr lang="zh-CN" altLang="en-US" dirty="0"/>
              <a:t>运算符</a:t>
            </a:r>
            <a:r>
              <a:rPr lang="en-US" altLang="zh-CN" dirty="0" smtClean="0"/>
              <a:t>2-2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zh-CN" dirty="0"/>
              <a:t>查看指定的变量值的数据类型</a:t>
            </a:r>
            <a:endParaRPr lang="zh-CN" altLang="en-US" dirty="0"/>
          </a:p>
        </p:txBody>
      </p:sp>
      <p:pic>
        <p:nvPicPr>
          <p:cNvPr id="8" name="图片 7" descr="示例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998" y="748683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9" name="AutoShape 50"/>
          <p:cNvSpPr>
            <a:spLocks noChangeArrowheads="1"/>
          </p:cNvSpPr>
          <p:nvPr/>
        </p:nvSpPr>
        <p:spPr bwMode="auto">
          <a:xfrm>
            <a:off x="986408" y="1556792"/>
            <a:ext cx="7762056" cy="3744416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&lt;script type="text/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"&gt;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userName,sex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男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", age=18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date = new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Date();  //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获取时间日期对象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 new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Array();  //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定义数组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userName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的返回值为：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typeof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userName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+"&lt;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("sex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的返回值为：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typeof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(sex)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+"&lt;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("age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的返回值为：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typeof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(age)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+"&lt;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("date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的返回值为：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typeof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(date)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+"&lt;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的返回值为：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typeof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arr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+"&lt;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("true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的返回值为：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typeof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(true)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+"&lt;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("null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的返回值为：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typeof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(null)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+"&lt;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&lt;/script&gt;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971221" y="5808687"/>
            <a:ext cx="5325291" cy="428625"/>
            <a:chOff x="1496565" y="6000750"/>
            <a:chExt cx="5325291" cy="428625"/>
          </a:xfrm>
        </p:grpSpPr>
        <p:sp>
          <p:nvSpPr>
            <p:cNvPr id="11" name="圆角矩形 10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27"/>
            <p:cNvSpPr txBox="1"/>
            <p:nvPr/>
          </p:nvSpPr>
          <p:spPr bwMode="auto">
            <a:xfrm>
              <a:off x="2982054" y="6051698"/>
              <a:ext cx="3017172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判断数据类型</a:t>
              </a: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100" y="1067974"/>
            <a:ext cx="2899364" cy="168247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55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 smtClean="0"/>
              <a:t>核心语法</a:t>
            </a:r>
            <a:r>
              <a:rPr lang="en-US" altLang="zh-CN" dirty="0" smtClean="0"/>
              <a:t>——</a:t>
            </a:r>
            <a:r>
              <a:rPr dirty="0" err="1" smtClean="0"/>
              <a:t>运算符</a:t>
            </a:r>
            <a:endParaRPr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023897"/>
              </p:ext>
            </p:extLst>
          </p:nvPr>
        </p:nvGraphicFramePr>
        <p:xfrm>
          <a:off x="914400" y="1140826"/>
          <a:ext cx="7429500" cy="256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4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720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7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类型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运算符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7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算术运算符</a:t>
                      </a:r>
                      <a:endParaRPr lang="zh-CN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</a:t>
                      </a:r>
                      <a:r>
                        <a:rPr lang="zh-CN" altLang="en-US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zh-CN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</a:t>
                      </a:r>
                      <a:r>
                        <a:rPr lang="zh-CN" altLang="en-US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*    </a:t>
                      </a:r>
                      <a:r>
                        <a:rPr lang="en-US" altLang="zh-CN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zh-CN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zh-CN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++</a:t>
                      </a:r>
                      <a:r>
                        <a:rPr lang="zh-CN" altLang="en-US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zh-CN" sz="1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—</a:t>
                      </a:r>
                      <a:endParaRPr lang="zh-CN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15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比较运算符</a:t>
                      </a:r>
                      <a:endParaRPr lang="zh-CN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&gt;=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&lt;=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==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!=   ===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!==</a:t>
                      </a:r>
                      <a:endParaRPr lang="zh-CN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65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逻辑运算符</a:t>
                      </a:r>
                      <a:endParaRPr lang="zh-CN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&amp;&amp;</a:t>
                      </a:r>
                      <a:r>
                        <a:rPr lang="zh-CN" altLang="en-US" sz="1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zh-CN" sz="1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||</a:t>
                      </a:r>
                      <a:r>
                        <a:rPr lang="zh-CN" altLang="en-US" sz="18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!</a:t>
                      </a:r>
                      <a:endParaRPr lang="zh-CN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565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赋值运算符</a:t>
                      </a:r>
                      <a:endParaRPr lang="zh-CN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=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+=</a:t>
                      </a:r>
                      <a:r>
                        <a:rPr lang="zh-CN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US" altLang="zh-CN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-=</a:t>
                      </a:r>
                      <a:endParaRPr lang="zh-CN" alt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145" marR="8814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44605997"/>
                  </a:ext>
                </a:extLst>
              </a:tr>
            </a:tbl>
          </a:graphicData>
        </a:graphic>
      </p:graphicFrame>
      <p:pic>
        <p:nvPicPr>
          <p:cNvPr id="6" name="图片 5" descr="注意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998" y="3789040"/>
            <a:ext cx="1800000" cy="448069"/>
          </a:xfrm>
          <a:prstGeom prst="rect">
            <a:avLst/>
          </a:prstGeom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899592" y="4050549"/>
            <a:ext cx="6480720" cy="1034635"/>
            <a:chOff x="1269972" y="1098172"/>
            <a:chExt cx="6480720" cy="746652"/>
          </a:xfrm>
        </p:grpSpPr>
        <p:sp>
          <p:nvSpPr>
            <p:cNvPr id="8" name="AutoShape 39"/>
            <p:cNvSpPr>
              <a:spLocks noChangeArrowheads="1"/>
            </p:cNvSpPr>
            <p:nvPr/>
          </p:nvSpPr>
          <p:spPr bwMode="auto">
            <a:xfrm>
              <a:off x="1269972" y="1268561"/>
              <a:ext cx="6323512" cy="576263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==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：用于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一般比较，在比较时会自动进行数据类型隐式转换</a:t>
              </a:r>
            </a:p>
            <a:p>
              <a:pPr>
                <a:defRPr/>
              </a:pP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===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：用于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严格比较，只要数据类型不匹配，就返回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false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AutoShape 4"/>
            <p:cNvSpPr>
              <a:spLocks noChangeArrowheads="1"/>
            </p:cNvSpPr>
            <p:nvPr/>
          </p:nvSpPr>
          <p:spPr bwMode="gray">
            <a:xfrm>
              <a:off x="7358476" y="1098172"/>
              <a:ext cx="392216" cy="2687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 dirty="0">
                  <a:solidFill>
                    <a:srgbClr val="0C83B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!</a:t>
              </a:r>
            </a:p>
          </p:txBody>
        </p:sp>
      </p:grpSp>
      <p:sp>
        <p:nvSpPr>
          <p:cNvPr id="10" name="AutoShape 50"/>
          <p:cNvSpPr>
            <a:spLocks noChangeArrowheads="1"/>
          </p:cNvSpPr>
          <p:nvPr/>
        </p:nvSpPr>
        <p:spPr bwMode="auto">
          <a:xfrm>
            <a:off x="931303" y="5661248"/>
            <a:ext cx="6319441" cy="720080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da-DK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"1"==true;  //</a:t>
            </a:r>
            <a:r>
              <a:rPr lang="zh-CN" altLang="da-DK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返回</a:t>
            </a:r>
            <a:r>
              <a:rPr lang="da-DK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true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da-DK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"1"===true; //</a:t>
            </a:r>
            <a:r>
              <a:rPr lang="zh-CN" altLang="da-DK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返回</a:t>
            </a:r>
            <a:r>
              <a:rPr lang="da-DK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false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 descr="示例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998" y="5157192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2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</a:t>
            </a:r>
            <a:r>
              <a:rPr lang="zh-CN" altLang="en-US" dirty="0" smtClean="0"/>
              <a:t>语法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逻辑控制</a:t>
            </a:r>
            <a:r>
              <a:rPr lang="zh-CN" altLang="en-US" dirty="0"/>
              <a:t>语句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条件语句</a:t>
            </a:r>
          </a:p>
          <a:p>
            <a:r>
              <a:rPr lang="en-US" altLang="zh-CN" dirty="0"/>
              <a:t>switch</a:t>
            </a:r>
            <a:r>
              <a:rPr lang="zh-CN" altLang="en-US" dirty="0"/>
              <a:t>多分支语句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、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do-while</a:t>
            </a:r>
            <a:r>
              <a:rPr lang="zh-CN" altLang="en-US" dirty="0" smtClean="0"/>
              <a:t>循环</a:t>
            </a:r>
            <a:r>
              <a:rPr lang="zh-CN" altLang="en-US" dirty="0"/>
              <a:t>语句</a:t>
            </a:r>
          </a:p>
          <a:p>
            <a:r>
              <a:rPr lang="en-US" altLang="zh-CN" dirty="0" smtClean="0"/>
              <a:t>for-in</a:t>
            </a:r>
            <a:r>
              <a:rPr lang="zh-CN" altLang="en-US" dirty="0"/>
              <a:t>循环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pic>
        <p:nvPicPr>
          <p:cNvPr id="5" name="图片 4" descr="语法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726" y="748683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6" name="AutoShape 50"/>
          <p:cNvSpPr>
            <a:spLocks noChangeArrowheads="1"/>
          </p:cNvSpPr>
          <p:nvPr/>
        </p:nvSpPr>
        <p:spPr bwMode="auto">
          <a:xfrm>
            <a:off x="985192" y="1541234"/>
            <a:ext cx="3802832" cy="1728192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if(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条件表达式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{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//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条件为真时要执行的代码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 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else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{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//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条件为假时要执行的代码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AutoShape 50"/>
          <p:cNvSpPr>
            <a:spLocks noChangeArrowheads="1"/>
          </p:cNvSpPr>
          <p:nvPr/>
        </p:nvSpPr>
        <p:spPr bwMode="auto">
          <a:xfrm>
            <a:off x="985192" y="1967625"/>
            <a:ext cx="3802832" cy="3909647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switch 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条件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表达式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{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常量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 :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//JavaScript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语句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break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常量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 :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//JavaScript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语句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	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break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...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default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//JavaScript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语句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3;   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AutoShape 50"/>
          <p:cNvSpPr>
            <a:spLocks noChangeArrowheads="1"/>
          </p:cNvSpPr>
          <p:nvPr/>
        </p:nvSpPr>
        <p:spPr bwMode="auto">
          <a:xfrm>
            <a:off x="985192" y="2420888"/>
            <a:ext cx="3802832" cy="3605304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for(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初始化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  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条件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表达式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  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增量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{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//JavaScript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while(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条件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表达式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{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//JavaScript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{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//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循环体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while (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条件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表达式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);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AutoShape 50"/>
          <p:cNvSpPr>
            <a:spLocks noChangeArrowheads="1"/>
          </p:cNvSpPr>
          <p:nvPr/>
        </p:nvSpPr>
        <p:spPr bwMode="auto">
          <a:xfrm>
            <a:off x="985192" y="2982392"/>
            <a:ext cx="3802832" cy="1080120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(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{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//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循环体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 </a:t>
            </a:r>
          </a:p>
        </p:txBody>
      </p:sp>
      <p:sp>
        <p:nvSpPr>
          <p:cNvPr id="11" name="AutoShape 50"/>
          <p:cNvSpPr>
            <a:spLocks noChangeArrowheads="1"/>
          </p:cNvSpPr>
          <p:nvPr/>
        </p:nvSpPr>
        <p:spPr bwMode="auto">
          <a:xfrm>
            <a:off x="4998503" y="1524553"/>
            <a:ext cx="3960440" cy="2591679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age = 18;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 (age &gt; 18) {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alert("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你已经是成年人了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 else if (age == 18) {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alert("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恭喜您成为成年人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 else{  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alert("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你还是未成年人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269632" y="5920695"/>
            <a:ext cx="5325291" cy="428625"/>
            <a:chOff x="1496565" y="6000750"/>
            <a:chExt cx="5325291" cy="428625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27"/>
            <p:cNvSpPr txBox="1"/>
            <p:nvPr/>
          </p:nvSpPr>
          <p:spPr bwMode="auto">
            <a:xfrm>
              <a:off x="3367576" y="6051698"/>
              <a:ext cx="2246129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if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语句</a:t>
              </a:r>
              <a:endParaRPr lang="zh-CN" altLang="en-US" sz="1600" b="1" spc="300" dirty="0">
                <a:solidFill>
                  <a:srgbClr val="FBFF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7" name="图片 16" descr="示例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4642" y="748683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18" name="AutoShape 50"/>
          <p:cNvSpPr>
            <a:spLocks noChangeArrowheads="1"/>
          </p:cNvSpPr>
          <p:nvPr/>
        </p:nvSpPr>
        <p:spPr bwMode="auto">
          <a:xfrm>
            <a:off x="4998503" y="1967625"/>
            <a:ext cx="3965985" cy="3608175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age = 18;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switch(age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 {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case 20: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alert("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你已经是成年人了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break;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case 18: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alert("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恭喜您成为成年人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break;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default: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alert("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你还是未成年人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269632" y="5952703"/>
            <a:ext cx="5325291" cy="428625"/>
            <a:chOff x="1496565" y="6000750"/>
            <a:chExt cx="5325291" cy="428625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7"/>
            <p:cNvSpPr txBox="1"/>
            <p:nvPr/>
          </p:nvSpPr>
          <p:spPr bwMode="auto">
            <a:xfrm>
              <a:off x="2980451" y="6051698"/>
              <a:ext cx="3020379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switch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语句</a:t>
              </a:r>
              <a:endParaRPr lang="zh-CN" altLang="en-US" sz="1600" b="1" spc="300" dirty="0">
                <a:solidFill>
                  <a:srgbClr val="FBFF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AutoShape 50"/>
          <p:cNvSpPr>
            <a:spLocks noChangeArrowheads="1"/>
          </p:cNvSpPr>
          <p:nvPr/>
        </p:nvSpPr>
        <p:spPr bwMode="auto">
          <a:xfrm>
            <a:off x="4992958" y="2982392"/>
            <a:ext cx="3965985" cy="1594860"/>
          </a:xfrm>
          <a:prstGeom prst="roundRect">
            <a:avLst>
              <a:gd name="adj" fmla="val 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fruit=["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apple","orange","banana","peach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"];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fruit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 {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(fruit[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]+"&lt;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&gt;");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799" y="4757300"/>
            <a:ext cx="2399531" cy="140564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21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11" grpId="0" animBg="1"/>
      <p:bldP spid="18" grpId="0" animBg="1"/>
      <p:bldP spid="18" grpId="1" animBg="1"/>
      <p:bldP spid="2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 smtClean="0"/>
              <a:t>核心语法</a:t>
            </a:r>
            <a:r>
              <a:rPr lang="en-US" altLang="zh-CN" dirty="0" smtClean="0"/>
              <a:t>——</a:t>
            </a:r>
            <a:r>
              <a:rPr dirty="0" err="1" smtClean="0"/>
              <a:t>循环中断</a:t>
            </a:r>
            <a:endParaRPr dirty="0" smtClean="0"/>
          </a:p>
        </p:txBody>
      </p:sp>
      <p:sp>
        <p:nvSpPr>
          <p:cNvPr id="28675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break</a:t>
            </a:r>
          </a:p>
          <a:p>
            <a:pPr>
              <a:defRPr/>
            </a:pPr>
            <a:r>
              <a:rPr lang="en-US" altLang="zh-CN" smtClean="0"/>
              <a:t>continue</a:t>
            </a:r>
            <a:endParaRPr lang="zh-CN" altLang="en-US" dirty="0" smtClean="0"/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1100655" y="2544110"/>
            <a:ext cx="5000625" cy="282910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&lt;script type="text/javascript"&gt;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 i=0;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for(i=0;i&lt;=5;i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++) {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if(</a:t>
            </a:r>
            <a:r>
              <a:rPr lang="en-US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==3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 {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break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en-US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这个数字是：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"+i+"&lt;br/&gt;");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&lt;/script&gt;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1111202" y="2536096"/>
            <a:ext cx="5000625" cy="2909128"/>
          </a:xfrm>
          <a:prstGeom prst="roundRect">
            <a:avLst>
              <a:gd name="adj" fmla="val 182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&lt;script type="text/javascript"&gt;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 i=0;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for(i=0;i&lt;=5;i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++) {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if(</a:t>
            </a:r>
            <a:r>
              <a:rPr lang="en-US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==3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 {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continue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en-US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这个数字是：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"+i+"&lt;br/&gt;");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&lt;/script&gt;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示例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998" y="2044827"/>
            <a:ext cx="1800000" cy="448069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793" y="4291968"/>
            <a:ext cx="2164631" cy="158002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793" y="2435163"/>
            <a:ext cx="1879579" cy="109385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5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smtClean="0"/>
              <a:t>本课目标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学完本门课程后，你能够</a:t>
            </a:r>
            <a:endParaRPr lang="en-US" altLang="zh-CN" dirty="0" smtClean="0"/>
          </a:p>
          <a:p>
            <a:pPr>
              <a:defRPr/>
            </a:pPr>
            <a:endParaRPr lang="zh-CN" altLang="en-US" dirty="0" smtClean="0"/>
          </a:p>
        </p:txBody>
      </p:sp>
      <p:sp>
        <p:nvSpPr>
          <p:cNvPr id="8" name="矩形 7"/>
          <p:cNvSpPr/>
          <p:nvPr/>
        </p:nvSpPr>
        <p:spPr bwMode="auto">
          <a:xfrm>
            <a:off x="1763713" y="3746835"/>
            <a:ext cx="5429250" cy="712663"/>
          </a:xfrm>
          <a:prstGeom prst="rect">
            <a:avLst/>
          </a:prstGeom>
          <a:solidFill>
            <a:srgbClr val="0B7DB2"/>
          </a:solidFill>
          <a:ln w="9525" cap="flat" cmpd="sng" algn="ctr">
            <a:solidFill>
              <a:srgbClr val="0B7DB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742950" lvl="1" indent="-742950" algn="ctr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实现表单验证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763713" y="2064556"/>
            <a:ext cx="5429250" cy="712663"/>
          </a:xfrm>
          <a:prstGeom prst="rect">
            <a:avLst/>
          </a:prstGeom>
          <a:solidFill>
            <a:srgbClr val="0B7DB2"/>
          </a:solidFill>
          <a:ln w="9525" cap="flat" cmpd="sng" algn="ctr">
            <a:solidFill>
              <a:srgbClr val="0B7DB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742950" lvl="1" indent="-742950" algn="ctr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制作网页特效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err="1" smtClean="0"/>
              <a:t>核心语法</a:t>
            </a:r>
            <a:r>
              <a:rPr lang="en-US" altLang="zh-CN" dirty="0" smtClean="0"/>
              <a:t>——</a:t>
            </a:r>
            <a:r>
              <a:rPr dirty="0" err="1" smtClean="0"/>
              <a:t>注释</a:t>
            </a:r>
            <a:endParaRPr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单行注释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以 </a:t>
            </a:r>
            <a:r>
              <a:rPr lang="en-US" altLang="zh-CN" dirty="0" smtClean="0"/>
              <a:t>// </a:t>
            </a:r>
            <a:r>
              <a:rPr lang="zh-CN" altLang="en-US" dirty="0" smtClean="0"/>
              <a:t>开始，以行末结束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多</a:t>
            </a:r>
            <a:r>
              <a:rPr lang="zh-CN" altLang="en-US" dirty="0"/>
              <a:t>行</a:t>
            </a:r>
            <a:r>
              <a:rPr lang="zh-CN" altLang="en-US" dirty="0" smtClean="0"/>
              <a:t>注释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以 </a:t>
            </a:r>
            <a:r>
              <a:rPr lang="en-US" altLang="zh-CN" dirty="0"/>
              <a:t>/* </a:t>
            </a:r>
            <a:r>
              <a:rPr lang="zh-CN" altLang="en-US" dirty="0"/>
              <a:t>开始，以 *</a:t>
            </a:r>
            <a:r>
              <a:rPr lang="en-US" altLang="zh-CN" dirty="0"/>
              <a:t>/ </a:t>
            </a:r>
            <a:r>
              <a:rPr lang="zh-CN" altLang="en-US" dirty="0"/>
              <a:t>结束，符号 </a:t>
            </a:r>
            <a:r>
              <a:rPr lang="en-US" altLang="zh-CN" dirty="0"/>
              <a:t>/*…… */ </a:t>
            </a:r>
            <a:r>
              <a:rPr lang="zh-CN" altLang="en-US" dirty="0" smtClean="0"/>
              <a:t>之间是</a:t>
            </a:r>
            <a:r>
              <a:rPr lang="zh-CN" altLang="en-US" dirty="0"/>
              <a:t>该</a:t>
            </a:r>
            <a:r>
              <a:rPr lang="zh-CN" altLang="en-US" dirty="0" smtClean="0"/>
              <a:t>程序的</a:t>
            </a:r>
            <a:r>
              <a:rPr lang="zh-CN" altLang="en-US" dirty="0"/>
              <a:t>注释</a:t>
            </a:r>
            <a:endParaRPr lang="zh-CN" altLang="en-US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29699" name="AutoShape 7"/>
          <p:cNvSpPr>
            <a:spLocks noChangeArrowheads="1"/>
          </p:cNvSpPr>
          <p:nvPr/>
        </p:nvSpPr>
        <p:spPr bwMode="auto">
          <a:xfrm>
            <a:off x="1187625" y="3186034"/>
            <a:ext cx="6984776" cy="73250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//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age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变量为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age=20;</a:t>
            </a:r>
          </a:p>
        </p:txBody>
      </p:sp>
      <p:sp>
        <p:nvSpPr>
          <p:cNvPr id="29700" name="AutoShape 9"/>
          <p:cNvSpPr>
            <a:spLocks noChangeArrowheads="1"/>
          </p:cNvSpPr>
          <p:nvPr/>
        </p:nvSpPr>
        <p:spPr bwMode="auto">
          <a:xfrm>
            <a:off x="1187624" y="3946223"/>
            <a:ext cx="6984777" cy="249259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/*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定义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age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变量且初始值为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判断当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age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变量大于等于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时，弹出“您已经成年啦”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*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age=18;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if(age&gt;=18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 {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alert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您已经成年啦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14" name="图片 13" descr="示例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998" y="2722872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7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——</a:t>
            </a:r>
            <a:r>
              <a:rPr lang="zh-CN" altLang="zh-CN" dirty="0" smtClean="0"/>
              <a:t>关键字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ECMA-262</a:t>
            </a:r>
            <a:r>
              <a:rPr lang="zh-CN" altLang="zh-CN" dirty="0"/>
              <a:t>描述了一组具有特定用途的</a:t>
            </a:r>
            <a:r>
              <a:rPr lang="zh-CN" altLang="zh-CN" dirty="0" smtClean="0"/>
              <a:t>关键字</a:t>
            </a:r>
            <a:endParaRPr lang="en-US" altLang="zh-CN" dirty="0" smtClean="0"/>
          </a:p>
          <a:p>
            <a:r>
              <a:rPr lang="zh-CN" altLang="zh-CN" dirty="0" smtClean="0"/>
              <a:t>可用</a:t>
            </a:r>
            <a:r>
              <a:rPr lang="zh-CN" altLang="zh-CN" dirty="0"/>
              <a:t>于表示控制语句的开始或结束，或者用于执行特定操作等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063639"/>
              </p:ext>
            </p:extLst>
          </p:nvPr>
        </p:nvGraphicFramePr>
        <p:xfrm>
          <a:off x="1043607" y="2132856"/>
          <a:ext cx="655272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202">
                  <a:extLst>
                    <a:ext uri="{9D8B030D-6E8A-4147-A177-3AD203B41FA5}">
                      <a16:colId xmlns:a16="http://schemas.microsoft.com/office/drawing/2014/main" xmlns="" val="3895199432"/>
                    </a:ext>
                  </a:extLst>
                </a:gridCol>
                <a:gridCol w="1255856">
                  <a:extLst>
                    <a:ext uri="{9D8B030D-6E8A-4147-A177-3AD203B41FA5}">
                      <a16:colId xmlns:a16="http://schemas.microsoft.com/office/drawing/2014/main" xmlns="" val="2736279627"/>
                    </a:ext>
                  </a:extLst>
                </a:gridCol>
                <a:gridCol w="1278900">
                  <a:extLst>
                    <a:ext uri="{9D8B030D-6E8A-4147-A177-3AD203B41FA5}">
                      <a16:colId xmlns:a16="http://schemas.microsoft.com/office/drawing/2014/main" xmlns="" val="772662652"/>
                    </a:ext>
                  </a:extLst>
                </a:gridCol>
                <a:gridCol w="1278900">
                  <a:extLst>
                    <a:ext uri="{9D8B030D-6E8A-4147-A177-3AD203B41FA5}">
                      <a16:colId xmlns:a16="http://schemas.microsoft.com/office/drawing/2014/main" xmlns="" val="4263576119"/>
                    </a:ext>
                  </a:extLst>
                </a:gridCol>
                <a:gridCol w="1351870">
                  <a:extLst>
                    <a:ext uri="{9D8B030D-6E8A-4147-A177-3AD203B41FA5}">
                      <a16:colId xmlns:a16="http://schemas.microsoft.com/office/drawing/2014/main" xmlns="" val="2497815669"/>
                    </a:ext>
                  </a:extLst>
                </a:gridCol>
              </a:tblGrid>
              <a:tr h="542598">
                <a:tc grid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000" kern="900" dirty="0" smtClean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关键字</a:t>
                      </a: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B7D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B7D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B7D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B7D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B7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7425680"/>
                  </a:ext>
                </a:extLst>
              </a:tr>
              <a:tr h="39350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break</a:t>
                      </a:r>
                      <a:endParaRPr lang="zh-CN" sz="18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delete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if</a:t>
                      </a:r>
                      <a:endParaRPr lang="zh-CN" sz="18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this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while</a:t>
                      </a:r>
                      <a:endParaRPr lang="zh-CN" sz="18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7439907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case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do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throw</a:t>
                      </a:r>
                      <a:endParaRPr lang="zh-CN" sz="18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with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04029616"/>
                  </a:ext>
                </a:extLst>
              </a:tr>
              <a:tr h="45622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catch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else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instanceof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try</a:t>
                      </a:r>
                      <a:endParaRPr lang="zh-CN" sz="18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18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58069505"/>
                  </a:ext>
                </a:extLst>
              </a:tr>
              <a:tr h="40787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continue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finally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new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typeof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725295" algn="ctr"/>
                        </a:tabLs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18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9564929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debugger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for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return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var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725295" algn="ctr"/>
                        </a:tabLs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18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8854503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default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function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switch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void</a:t>
                      </a:r>
                      <a:endParaRPr lang="zh-CN" sz="1800" kern="90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725295" algn="ctr"/>
                        </a:tabLs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18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83785120"/>
                  </a:ext>
                </a:extLst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6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——</a:t>
            </a:r>
            <a:r>
              <a:rPr lang="zh-CN" altLang="zh-CN" dirty="0" smtClean="0"/>
              <a:t>保留字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914400" y="1124744"/>
            <a:ext cx="7546032" cy="4320480"/>
          </a:xfrm>
        </p:spPr>
        <p:txBody>
          <a:bodyPr/>
          <a:lstStyle/>
          <a:p>
            <a:r>
              <a:rPr lang="en-US" altLang="zh-CN" dirty="0"/>
              <a:t>ECMA-262</a:t>
            </a:r>
            <a:r>
              <a:rPr lang="zh-CN" altLang="zh-CN" dirty="0"/>
              <a:t>还描述</a:t>
            </a:r>
            <a:r>
              <a:rPr lang="zh-CN" altLang="zh-CN" dirty="0" smtClean="0"/>
              <a:t>了一</a:t>
            </a:r>
            <a:r>
              <a:rPr lang="zh-CN" altLang="zh-CN" dirty="0"/>
              <a:t>组不能用作标识符的</a:t>
            </a:r>
            <a:r>
              <a:rPr lang="zh-CN" altLang="zh-CN" dirty="0" smtClean="0"/>
              <a:t>保留字</a:t>
            </a:r>
            <a:endParaRPr lang="en-US" altLang="zh-CN" dirty="0" smtClean="0"/>
          </a:p>
          <a:p>
            <a:r>
              <a:rPr lang="zh-CN" altLang="zh-CN" dirty="0" smtClean="0"/>
              <a:t>在</a:t>
            </a:r>
            <a:r>
              <a:rPr lang="zh-CN" altLang="zh-CN" dirty="0"/>
              <a:t>这门语言中还没有任何特定的用途，</a:t>
            </a:r>
            <a:r>
              <a:rPr lang="zh-CN" altLang="zh-CN" dirty="0" smtClean="0"/>
              <a:t>但有</a:t>
            </a:r>
            <a:r>
              <a:rPr lang="zh-CN" altLang="zh-CN" dirty="0"/>
              <a:t>可能在将来被用作关键字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99802"/>
              </p:ext>
            </p:extLst>
          </p:nvPr>
        </p:nvGraphicFramePr>
        <p:xfrm>
          <a:off x="914402" y="2492896"/>
          <a:ext cx="7762054" cy="374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358">
                  <a:extLst>
                    <a:ext uri="{9D8B030D-6E8A-4147-A177-3AD203B41FA5}">
                      <a16:colId xmlns:a16="http://schemas.microsoft.com/office/drawing/2014/main" xmlns="" val="2917955507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4667767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3175956027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71973520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3766657336"/>
                    </a:ext>
                  </a:extLst>
                </a:gridCol>
              </a:tblGrid>
              <a:tr h="504056">
                <a:tc grid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2000" kern="900" dirty="0" smtClean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保留字</a:t>
                      </a: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B7D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1848053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abstract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debugger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float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long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short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63895329"/>
                  </a:ext>
                </a:extLst>
              </a:tr>
              <a:tr h="37931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boolean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double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goto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native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1491839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byte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enum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implements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package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super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47195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char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export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import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private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725295" algn="ctr"/>
                        </a:tabLs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synchronized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51591534"/>
                  </a:ext>
                </a:extLst>
              </a:tr>
              <a:tr h="52332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class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extends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int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protected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725295" algn="ctr"/>
                        </a:tabLs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throws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0703369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const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final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interface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public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725295" algn="ctr"/>
                        </a:tabLs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transient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5736187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volatile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2000" kern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725295" algn="ctr"/>
                        </a:tabLst>
                      </a:pPr>
                      <a:r>
                        <a:rPr lang="en-US" sz="2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2000" kern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03652641"/>
                  </a:ext>
                </a:extLst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7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的</a:t>
            </a:r>
            <a:r>
              <a:rPr lang="en-US" altLang="zh-CN" dirty="0"/>
              <a:t>undefined</a:t>
            </a:r>
            <a:r>
              <a:rPr lang="zh-CN" altLang="en-US" dirty="0"/>
              <a:t>和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数据类型，说出二者的相同点和不同点</a:t>
            </a:r>
            <a:endParaRPr lang="en-US" altLang="zh-CN" dirty="0" smtClean="0"/>
          </a:p>
          <a:p>
            <a:r>
              <a:rPr lang="en-US" altLang="zh-CN" dirty="0" smtClean="0"/>
              <a:t>JavaScript</a:t>
            </a:r>
            <a:r>
              <a:rPr lang="zh-CN" altLang="en-US" dirty="0" smtClean="0"/>
              <a:t>提供了哪几种循环语句？</a:t>
            </a:r>
            <a:endParaRPr lang="en-US" altLang="zh-CN" dirty="0" smtClean="0"/>
          </a:p>
          <a:p>
            <a:r>
              <a:rPr lang="en-US" altLang="zh-CN" dirty="0" err="1" smtClean="0"/>
              <a:t>typeof</a:t>
            </a:r>
            <a:r>
              <a:rPr lang="zh-CN" altLang="en-US" dirty="0" smtClean="0"/>
              <a:t>运算符的作用是什么？举例说明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 descr="提问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157" y="700189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2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学员</a:t>
            </a:r>
            <a:r>
              <a:rPr lang="zh-CN" altLang="en-US" dirty="0" smtClean="0"/>
              <a:t>操作</a:t>
            </a:r>
            <a:r>
              <a:rPr lang="en-US" altLang="zh-CN" dirty="0" smtClean="0"/>
              <a:t>——</a:t>
            </a:r>
            <a:r>
              <a:rPr lang="zh-CN" altLang="zh-CN" dirty="0" smtClean="0"/>
              <a:t>实现</a:t>
            </a:r>
            <a:r>
              <a:rPr lang="zh-CN" altLang="zh-CN" dirty="0"/>
              <a:t>从</a:t>
            </a:r>
            <a:r>
              <a:rPr lang="en-US" altLang="zh-CN" dirty="0"/>
              <a:t>1</a:t>
            </a:r>
            <a:r>
              <a:rPr lang="zh-CN" altLang="zh-CN" dirty="0"/>
              <a:t>加到</a:t>
            </a:r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  <a:endParaRPr lang="en-US" altLang="zh-CN" dirty="0" smtClean="0"/>
          </a:p>
          <a:p>
            <a:pPr lvl="1"/>
            <a:r>
              <a:rPr lang="zh-CN" altLang="zh-CN" dirty="0"/>
              <a:t>使用</a:t>
            </a:r>
            <a:r>
              <a:rPr lang="en-US" altLang="zh-CN" dirty="0"/>
              <a:t>for</a:t>
            </a:r>
            <a:r>
              <a:rPr lang="zh-CN" altLang="zh-CN" dirty="0"/>
              <a:t>循环以及运算符实现从</a:t>
            </a:r>
            <a:r>
              <a:rPr lang="en-US" altLang="zh-CN" dirty="0"/>
              <a:t>1</a:t>
            </a:r>
            <a:r>
              <a:rPr lang="zh-CN" altLang="zh-CN" dirty="0"/>
              <a:t>加到</a:t>
            </a:r>
            <a:r>
              <a:rPr lang="en-US" altLang="zh-CN" dirty="0"/>
              <a:t>100</a:t>
            </a:r>
            <a:r>
              <a:rPr lang="zh-CN" altLang="zh-CN" dirty="0"/>
              <a:t>，并将结果打印在页面</a:t>
            </a:r>
            <a:r>
              <a:rPr lang="zh-CN" altLang="zh-CN" dirty="0" smtClean="0"/>
              <a:t>中</a:t>
            </a:r>
            <a:endParaRPr lang="zh-CN" altLang="en-US" dirty="0"/>
          </a:p>
        </p:txBody>
      </p:sp>
      <p:pic>
        <p:nvPicPr>
          <p:cNvPr id="4" name="图片 3" descr="练习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42" y="748683"/>
            <a:ext cx="1800000" cy="448069"/>
          </a:xfrm>
          <a:prstGeom prst="rect">
            <a:avLst/>
          </a:prstGeom>
          <a:ln>
            <a:noFill/>
          </a:ln>
        </p:spPr>
      </p:pic>
      <p:grpSp>
        <p:nvGrpSpPr>
          <p:cNvPr id="6" name="组合 17"/>
          <p:cNvGrpSpPr>
            <a:grpSpLocks/>
          </p:cNvGrpSpPr>
          <p:nvPr/>
        </p:nvGrpSpPr>
        <p:grpSpPr bwMode="auto">
          <a:xfrm>
            <a:off x="3226098" y="6096719"/>
            <a:ext cx="2786062" cy="428625"/>
            <a:chOff x="3714744" y="5143512"/>
            <a:chExt cx="2786082" cy="428628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TextBox 11"/>
            <p:cNvSpPr txBox="1"/>
            <p:nvPr/>
          </p:nvSpPr>
          <p:spPr bwMode="auto">
            <a:xfrm>
              <a:off x="3962611" y="5187962"/>
              <a:ext cx="2220497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752944"/>
            <a:ext cx="5125159" cy="125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83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常见问题及解决办法</a:t>
            </a:r>
            <a:endParaRPr lang="en-US" altLang="zh-CN" smtClean="0"/>
          </a:p>
          <a:p>
            <a:pPr>
              <a:defRPr/>
            </a:pPr>
            <a:r>
              <a:rPr lang="zh-CN" altLang="en-US" smtClean="0"/>
              <a:t>代码规范问题</a:t>
            </a:r>
          </a:p>
          <a:p>
            <a:pPr>
              <a:defRPr/>
            </a:pPr>
            <a:r>
              <a:rPr lang="zh-CN" altLang="en-US" smtClean="0"/>
              <a:t>调试技巧</a:t>
            </a:r>
            <a:endParaRPr lang="en-US" altLang="zh-CN" smtClean="0"/>
          </a:p>
          <a:p>
            <a:pPr>
              <a:defRPr/>
            </a:pPr>
            <a:endParaRPr lang="zh-CN" altLang="en-US" smtClean="0"/>
          </a:p>
          <a:p>
            <a:pPr>
              <a:defRPr/>
            </a:pPr>
            <a:endParaRPr lang="zh-CN" altLang="en-US" dirty="0" smtClean="0"/>
          </a:p>
        </p:txBody>
      </p:sp>
      <p:grpSp>
        <p:nvGrpSpPr>
          <p:cNvPr id="52229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5223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5223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5223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5223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54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系统</a:t>
            </a:r>
            <a:r>
              <a:rPr lang="zh-CN" altLang="zh-CN" dirty="0" smtClean="0"/>
              <a:t>对话框</a:t>
            </a:r>
            <a:r>
              <a:rPr lang="en-US" altLang="zh-CN" dirty="0" smtClean="0"/>
              <a:t>2-1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zh-CN" dirty="0"/>
              <a:t>向用户显示</a:t>
            </a:r>
            <a:r>
              <a:rPr lang="zh-CN" altLang="zh-CN" dirty="0" smtClean="0"/>
              <a:t>消息</a:t>
            </a:r>
            <a:endParaRPr lang="en-US" altLang="zh-CN" dirty="0" smtClean="0"/>
          </a:p>
          <a:p>
            <a:r>
              <a:rPr lang="zh-CN" altLang="zh-CN" dirty="0"/>
              <a:t>与浏览器中显示的网页没有关系，其不包含</a:t>
            </a:r>
            <a:r>
              <a:rPr lang="en-US" altLang="zh-CN" dirty="0"/>
              <a:t>HTML</a:t>
            </a:r>
            <a:r>
              <a:rPr lang="zh-CN" altLang="zh-CN" dirty="0"/>
              <a:t>和</a:t>
            </a:r>
            <a:r>
              <a:rPr lang="en-US" altLang="zh-CN" dirty="0" smtClean="0"/>
              <a:t>CSS</a:t>
            </a:r>
          </a:p>
          <a:p>
            <a:r>
              <a:rPr lang="zh-CN" altLang="en-US" dirty="0" smtClean="0"/>
              <a:t>对话框</a:t>
            </a:r>
            <a:r>
              <a:rPr lang="zh-CN" altLang="zh-CN" dirty="0" smtClean="0"/>
              <a:t>外观</a:t>
            </a:r>
            <a:r>
              <a:rPr lang="zh-CN" altLang="zh-CN" dirty="0"/>
              <a:t>由操作系统及浏览器</a:t>
            </a:r>
            <a:r>
              <a:rPr lang="zh-CN" altLang="zh-CN" dirty="0" smtClean="0"/>
              <a:t>设置</a:t>
            </a:r>
            <a:r>
              <a:rPr lang="zh-CN" altLang="en-US" dirty="0" smtClean="0"/>
              <a:t>来</a:t>
            </a:r>
            <a:r>
              <a:rPr lang="zh-CN" altLang="zh-CN" dirty="0" smtClean="0"/>
              <a:t>决定</a:t>
            </a:r>
            <a:endParaRPr lang="en-US" altLang="zh-CN" dirty="0" smtClean="0"/>
          </a:p>
          <a:p>
            <a:r>
              <a:rPr lang="zh-CN" altLang="zh-CN" dirty="0"/>
              <a:t>都是同步和模态</a:t>
            </a:r>
            <a:r>
              <a:rPr lang="zh-CN" altLang="zh-CN" dirty="0" smtClean="0"/>
              <a:t>的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显示对话框时代码</a:t>
            </a:r>
            <a:r>
              <a:rPr lang="zh-CN" altLang="zh-CN" dirty="0"/>
              <a:t>会停止执行，而</a:t>
            </a:r>
            <a:r>
              <a:rPr lang="zh-CN" altLang="zh-CN" dirty="0" smtClean="0"/>
              <a:t>关掉对话框</a:t>
            </a:r>
            <a:r>
              <a:rPr lang="zh-CN" altLang="zh-CN" dirty="0"/>
              <a:t>后代码又会恢复</a:t>
            </a:r>
            <a:r>
              <a:rPr lang="zh-CN" altLang="zh-CN" dirty="0" smtClean="0"/>
              <a:t>执行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01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zh-CN" altLang="en-US" dirty="0" smtClean="0"/>
              <a:t>对话框</a:t>
            </a:r>
            <a:r>
              <a:rPr lang="en-US" altLang="zh-CN" dirty="0" smtClean="0"/>
              <a:t>2-2</a:t>
            </a:r>
            <a:endParaRPr lang="zh-CN" altLang="en-US" b="0" dirty="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alert()</a:t>
            </a:r>
            <a:r>
              <a:rPr lang="zh-CN" altLang="en-US" dirty="0"/>
              <a:t>：警告对话框</a:t>
            </a:r>
          </a:p>
          <a:p>
            <a:endParaRPr lang="zh-CN" altLang="en-US" dirty="0"/>
          </a:p>
          <a:p>
            <a:r>
              <a:rPr lang="en-US" altLang="zh-CN" dirty="0"/>
              <a:t>confirm()</a:t>
            </a:r>
            <a:r>
              <a:rPr lang="zh-CN" altLang="en-US" dirty="0"/>
              <a:t>：消息对话框</a:t>
            </a:r>
          </a:p>
          <a:p>
            <a:endParaRPr lang="zh-CN" altLang="en-US" dirty="0"/>
          </a:p>
          <a:p>
            <a:r>
              <a:rPr lang="en-US" altLang="zh-CN" dirty="0"/>
              <a:t>prompt()</a:t>
            </a:r>
            <a:r>
              <a:rPr lang="zh-CN" altLang="en-US" dirty="0"/>
              <a:t>：提示对话框</a:t>
            </a:r>
          </a:p>
        </p:txBody>
      </p:sp>
      <p:pic>
        <p:nvPicPr>
          <p:cNvPr id="5" name="图片 4" descr="语法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628" y="748683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303040" y="1504872"/>
            <a:ext cx="6984776" cy="48396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alert("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提示信息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303040" y="2415998"/>
            <a:ext cx="6984776" cy="48396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confirm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提示信息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303040" y="3212976"/>
            <a:ext cx="6984776" cy="48396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prompt("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提示信息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","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输入框的默认信息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注意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205067"/>
            <a:ext cx="1800000" cy="448069"/>
          </a:xfrm>
          <a:prstGeom prst="rect">
            <a:avLst/>
          </a:prstGeom>
          <a:ln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1248230" y="4503212"/>
            <a:ext cx="7218179" cy="1432601"/>
            <a:chOff x="1237993" y="1089173"/>
            <a:chExt cx="7218179" cy="1432601"/>
          </a:xfrm>
        </p:grpSpPr>
        <p:sp>
          <p:nvSpPr>
            <p:cNvPr id="11" name="AutoShape 39"/>
            <p:cNvSpPr>
              <a:spLocks noChangeArrowheads="1"/>
            </p:cNvSpPr>
            <p:nvPr/>
          </p:nvSpPr>
          <p:spPr bwMode="auto">
            <a:xfrm>
              <a:off x="1237993" y="1268561"/>
              <a:ext cx="7039586" cy="1253213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在点击对话框“确定”按钮前，不能进行任何其他操作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消息对话框通常可以用于调试程序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与</a:t>
              </a:r>
              <a:r>
                <a:rPr lang="en-US" altLang="zh-CN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document.write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相似，消息对话框输出的内容可以是字符串或变量</a:t>
              </a:r>
            </a:p>
          </p:txBody>
        </p:sp>
        <p:sp>
          <p:nvSpPr>
            <p:cNvPr id="12" name="AutoShape 4"/>
            <p:cNvSpPr>
              <a:spLocks noChangeArrowheads="1"/>
            </p:cNvSpPr>
            <p:nvPr/>
          </p:nvSpPr>
          <p:spPr bwMode="gray">
            <a:xfrm>
              <a:off x="8098985" y="1089173"/>
              <a:ext cx="357187" cy="3587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 dirty="0">
                  <a:solidFill>
                    <a:srgbClr val="0C83B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!</a:t>
              </a:r>
            </a:p>
          </p:txBody>
        </p:sp>
      </p:grp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4427984" y="2244274"/>
            <a:ext cx="3859831" cy="1082850"/>
          </a:xfrm>
          <a:prstGeom prst="wedgeRoundRectCallout">
            <a:avLst>
              <a:gd name="adj1" fmla="val 50458"/>
              <a:gd name="adj2" fmla="val 9779"/>
              <a:gd name="adj3" fmla="val 16667"/>
            </a:avLst>
          </a:prstGeom>
          <a:solidFill>
            <a:srgbClr val="0B7DB2"/>
          </a:solidFill>
          <a:ln w="9525" cap="flat" cmpd="sng" algn="ctr">
            <a:solidFill>
              <a:srgbClr val="0B7DB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返回值是布尔类型</a:t>
            </a:r>
            <a:endParaRPr lang="en-US" altLang="zh-CN" b="1" kern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当单击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“确定”按钮时，返回</a:t>
            </a:r>
            <a:r>
              <a:rPr lang="en-US" altLang="zh-CN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true</a:t>
            </a:r>
            <a:r>
              <a:rPr lang="zh-CN" altLang="en-US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当单击</a:t>
            </a:r>
            <a:r>
              <a:rPr lang="zh-CN" altLang="en-US" b="1" kern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“取消”按钮时，返回</a:t>
            </a:r>
            <a:r>
              <a:rPr lang="en-US" altLang="zh-CN" b="1" kern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false</a:t>
            </a:r>
            <a:endParaRPr lang="zh-CN" altLang="en-US" b="1" kern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1299567" y="3472200"/>
            <a:ext cx="6988248" cy="2152412"/>
          </a:xfrm>
          <a:prstGeom prst="roundRect">
            <a:avLst>
              <a:gd name="adj" fmla="val 182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msg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=confirm("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你喜欢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吗？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if(</a:t>
            </a:r>
            <a:r>
              <a:rPr lang="en-US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msg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== true) {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很好，加油！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 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else if(</a:t>
            </a:r>
            <a:r>
              <a:rPr lang="en-US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msg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== false) {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document.write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不喜欢也必须学哦！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很重要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~~~");</a:t>
            </a:r>
          </a:p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15" name="图片 14" descr="示例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998" y="2980931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16" name="AutoShape 9"/>
          <p:cNvSpPr>
            <a:spLocks noChangeArrowheads="1"/>
          </p:cNvSpPr>
          <p:nvPr/>
        </p:nvSpPr>
        <p:spPr bwMode="auto">
          <a:xfrm>
            <a:off x="1299567" y="4228916"/>
            <a:ext cx="6988248" cy="482400"/>
          </a:xfrm>
          <a:prstGeom prst="roundRect">
            <a:avLst>
              <a:gd name="adj" fmla="val 182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date=prompt("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请输入今天是几月几号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","");</a:t>
            </a:r>
          </a:p>
        </p:txBody>
      </p:sp>
      <p:pic>
        <p:nvPicPr>
          <p:cNvPr id="17" name="图片 16" descr="示例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998" y="3737647"/>
            <a:ext cx="1800000" cy="448069"/>
          </a:xfrm>
          <a:prstGeom prst="rect">
            <a:avLst/>
          </a:prstGeom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878" y="3591148"/>
            <a:ext cx="3544937" cy="1038495"/>
          </a:xfrm>
          <a:prstGeom prst="rect">
            <a:avLst/>
          </a:prstGeom>
        </p:spPr>
      </p:pic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1299567" y="2532220"/>
            <a:ext cx="6988248" cy="482400"/>
          </a:xfrm>
          <a:prstGeom prst="roundRect">
            <a:avLst>
              <a:gd name="adj" fmla="val 182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ctr" anchorCtr="0"/>
          <a:lstStyle/>
          <a:p>
            <a:pPr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alert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你好，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JavaScript");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图片 19" descr="示例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998" y="2040951"/>
            <a:ext cx="1800000" cy="448069"/>
          </a:xfrm>
          <a:prstGeom prst="rect">
            <a:avLst/>
          </a:prstGeom>
          <a:ln>
            <a:noFill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877" y="5229200"/>
            <a:ext cx="3544937" cy="103984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162" y="4733943"/>
            <a:ext cx="3545556" cy="1418222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2269632" y="6096719"/>
            <a:ext cx="5325291" cy="428625"/>
            <a:chOff x="1496565" y="6000750"/>
            <a:chExt cx="5325291" cy="428625"/>
          </a:xfrm>
        </p:grpSpPr>
        <p:sp>
          <p:nvSpPr>
            <p:cNvPr id="24" name="圆角矩形 23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Picture 8" descr="说话气泡ne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7"/>
            <p:cNvSpPr txBox="1"/>
            <p:nvPr/>
          </p:nvSpPr>
          <p:spPr bwMode="auto">
            <a:xfrm>
              <a:off x="2456271" y="6051698"/>
              <a:ext cx="4068743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1600" b="1" spc="300" dirty="0" err="1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comfirm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()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消息对话框</a:t>
              </a:r>
              <a:endParaRPr lang="zh-CN" altLang="en-US" sz="1600" b="1" spc="300" dirty="0">
                <a:solidFill>
                  <a:srgbClr val="FBFF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67744" y="6168727"/>
            <a:ext cx="5325291" cy="428625"/>
            <a:chOff x="1496565" y="6000750"/>
            <a:chExt cx="5325291" cy="428625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8" descr="说话气泡ne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27"/>
            <p:cNvSpPr txBox="1"/>
            <p:nvPr/>
          </p:nvSpPr>
          <p:spPr bwMode="auto">
            <a:xfrm>
              <a:off x="2527605" y="6051698"/>
              <a:ext cx="3926076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9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prompt()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提示对话框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46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3" grpId="1" animBg="1"/>
      <p:bldP spid="14" grpId="0" animBg="1"/>
      <p:bldP spid="14" grpId="1" animBg="1"/>
      <p:bldP spid="16" grpId="0" animBg="1"/>
      <p:bldP spid="19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671886"/>
            <a:ext cx="4207632" cy="1683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学员</a:t>
            </a:r>
            <a:r>
              <a:rPr lang="zh-CN" altLang="en-US" dirty="0" smtClean="0"/>
              <a:t>操作</a:t>
            </a:r>
            <a:r>
              <a:rPr lang="en-US" altLang="zh-CN" dirty="0" smtClean="0"/>
              <a:t>——</a:t>
            </a:r>
            <a:r>
              <a:rPr lang="zh-CN" altLang="zh-CN" dirty="0" smtClean="0"/>
              <a:t>弹</a:t>
            </a:r>
            <a:r>
              <a:rPr lang="zh-CN" altLang="zh-CN" dirty="0"/>
              <a:t>出祝福语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  <a:endParaRPr lang="en-US" altLang="zh-CN" dirty="0" smtClean="0"/>
          </a:p>
          <a:p>
            <a:pPr lvl="1"/>
            <a:r>
              <a:rPr lang="zh-CN" altLang="zh-CN" dirty="0"/>
              <a:t>使用</a:t>
            </a:r>
            <a:r>
              <a:rPr lang="en-US" altLang="zh-CN" dirty="0"/>
              <a:t>prompt()</a:t>
            </a:r>
            <a:r>
              <a:rPr lang="zh-CN" altLang="zh-CN" dirty="0"/>
              <a:t>方法和</a:t>
            </a:r>
            <a:r>
              <a:rPr lang="en-US" altLang="zh-CN" dirty="0" smtClean="0"/>
              <a:t>switch</a:t>
            </a:r>
            <a:r>
              <a:rPr lang="zh-CN" altLang="zh-CN" dirty="0" smtClean="0"/>
              <a:t>语句</a:t>
            </a:r>
            <a:r>
              <a:rPr lang="zh-CN" altLang="zh-CN" dirty="0"/>
              <a:t>实现用户输入不同的节日，页面弹出不同的祝福</a:t>
            </a:r>
            <a:r>
              <a:rPr lang="zh-CN" altLang="zh-CN" dirty="0" smtClean="0"/>
              <a:t>语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输入</a:t>
            </a:r>
            <a:r>
              <a:rPr lang="zh-CN" altLang="zh-CN" dirty="0"/>
              <a:t>“春节”时，弹出“新的一年，万事如意！</a:t>
            </a:r>
            <a:r>
              <a:rPr lang="zh-CN" altLang="zh-CN" dirty="0" smtClean="0"/>
              <a:t>”</a:t>
            </a:r>
            <a:endParaRPr lang="zh-CN" altLang="zh-CN" dirty="0"/>
          </a:p>
          <a:p>
            <a:pPr lvl="2"/>
            <a:r>
              <a:rPr lang="zh-CN" altLang="zh-CN" dirty="0"/>
              <a:t>输入“元旦”时，弹出“元宵节快乐，记得吃元宵哦</a:t>
            </a:r>
            <a:r>
              <a:rPr lang="en-US" altLang="zh-CN" dirty="0"/>
              <a:t>~</a:t>
            </a:r>
            <a:r>
              <a:rPr lang="zh-CN" altLang="zh-CN" dirty="0" smtClean="0"/>
              <a:t>”</a:t>
            </a:r>
            <a:endParaRPr lang="zh-CN" altLang="zh-CN" dirty="0"/>
          </a:p>
          <a:p>
            <a:pPr lvl="2"/>
            <a:r>
              <a:rPr lang="zh-CN" altLang="zh-CN" dirty="0"/>
              <a:t>输入“端午”时，弹出“祝大家端午安康！</a:t>
            </a:r>
            <a:r>
              <a:rPr lang="zh-CN" altLang="zh-CN" dirty="0" smtClean="0"/>
              <a:t>”</a:t>
            </a:r>
            <a:endParaRPr lang="zh-CN" altLang="zh-CN" dirty="0"/>
          </a:p>
          <a:p>
            <a:pPr lvl="2"/>
            <a:r>
              <a:rPr lang="zh-CN" altLang="zh-CN" dirty="0"/>
              <a:t>输入“国庆”时，弹出“国庆要爱国，要喜庆</a:t>
            </a:r>
            <a:r>
              <a:rPr lang="zh-CN" altLang="zh-CN" dirty="0" smtClean="0"/>
              <a:t>”</a:t>
            </a:r>
            <a:endParaRPr lang="zh-CN" altLang="zh-CN" dirty="0"/>
          </a:p>
          <a:p>
            <a:pPr lvl="2"/>
            <a:r>
              <a:rPr lang="zh-CN" altLang="zh-CN" dirty="0"/>
              <a:t>输入“中秋”时，弹出“中秋团圆最重要！</a:t>
            </a:r>
            <a:r>
              <a:rPr lang="zh-CN" altLang="zh-CN" dirty="0" smtClean="0"/>
              <a:t>”</a:t>
            </a:r>
            <a:endParaRPr lang="zh-CN" altLang="zh-CN" dirty="0"/>
          </a:p>
          <a:p>
            <a:pPr lvl="1"/>
            <a:r>
              <a:rPr lang="zh-CN" altLang="zh-CN" dirty="0"/>
              <a:t>如果输入其他节日</a:t>
            </a:r>
            <a:r>
              <a:rPr lang="zh-CN" altLang="zh-CN" dirty="0" smtClean="0"/>
              <a:t>，</a:t>
            </a:r>
            <a:r>
              <a:rPr lang="zh-CN" altLang="en-US" dirty="0" smtClean="0"/>
              <a:t>例如</a:t>
            </a:r>
            <a:r>
              <a:rPr lang="zh-CN" altLang="zh-CN" dirty="0" smtClean="0"/>
              <a:t>植树节</a:t>
            </a:r>
            <a:r>
              <a:rPr lang="zh-CN" altLang="zh-CN" dirty="0"/>
              <a:t>、清明节、教师节等，则弹出“暂时没有祝福语哦</a:t>
            </a:r>
            <a:r>
              <a:rPr lang="en-US" altLang="zh-CN" dirty="0"/>
              <a:t>~</a:t>
            </a:r>
            <a:r>
              <a:rPr lang="zh-CN" altLang="zh-CN" dirty="0"/>
              <a:t>”</a:t>
            </a:r>
            <a:endParaRPr lang="zh-CN" altLang="en-US" dirty="0"/>
          </a:p>
        </p:txBody>
      </p:sp>
      <p:pic>
        <p:nvPicPr>
          <p:cNvPr id="4" name="图片 3" descr="练习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42" y="748683"/>
            <a:ext cx="1800000" cy="448069"/>
          </a:xfrm>
          <a:prstGeom prst="rect">
            <a:avLst/>
          </a:prstGeom>
          <a:ln>
            <a:noFill/>
          </a:ln>
        </p:spPr>
      </p:pic>
      <p:grpSp>
        <p:nvGrpSpPr>
          <p:cNvPr id="6" name="组合 17"/>
          <p:cNvGrpSpPr>
            <a:grpSpLocks/>
          </p:cNvGrpSpPr>
          <p:nvPr/>
        </p:nvGrpSpPr>
        <p:grpSpPr bwMode="auto">
          <a:xfrm>
            <a:off x="4459030" y="6096719"/>
            <a:ext cx="2786062" cy="428625"/>
            <a:chOff x="3714744" y="5143512"/>
            <a:chExt cx="2786082" cy="428628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TextBox 11"/>
            <p:cNvSpPr txBox="1"/>
            <p:nvPr/>
          </p:nvSpPr>
          <p:spPr bwMode="auto">
            <a:xfrm>
              <a:off x="3962611" y="5187962"/>
              <a:ext cx="2220497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544" y="4686797"/>
            <a:ext cx="4303920" cy="12624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671886"/>
            <a:ext cx="4267044" cy="17068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544" y="4693328"/>
            <a:ext cx="4281652" cy="1255952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166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学员</a:t>
            </a:r>
            <a:r>
              <a:rPr lang="zh-CN" altLang="en-US" dirty="0" smtClean="0"/>
              <a:t>操作</a:t>
            </a:r>
            <a:r>
              <a:rPr lang="en-US" altLang="zh-CN" dirty="0" smtClean="0"/>
              <a:t>——</a:t>
            </a:r>
            <a:r>
              <a:rPr lang="zh-CN" altLang="zh-CN" dirty="0" smtClean="0"/>
              <a:t>实现</a:t>
            </a:r>
            <a:r>
              <a:rPr lang="zh-CN" altLang="zh-CN" dirty="0"/>
              <a:t>考试成绩评级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  <a:endParaRPr lang="en-US" altLang="zh-CN" dirty="0" smtClean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prompt()</a:t>
            </a:r>
            <a:r>
              <a:rPr lang="zh-CN" altLang="en-US" dirty="0"/>
              <a:t>方法输入语文考试成绩，要求输入的值必须为数字，且数字要求在</a:t>
            </a:r>
            <a:r>
              <a:rPr lang="en-US" altLang="zh-CN" dirty="0"/>
              <a:t>1-100</a:t>
            </a:r>
            <a:r>
              <a:rPr lang="zh-CN" altLang="en-US" dirty="0"/>
              <a:t>之间</a:t>
            </a:r>
          </a:p>
          <a:p>
            <a:pPr lvl="2"/>
            <a:r>
              <a:rPr lang="zh-CN" altLang="en-US" dirty="0"/>
              <a:t>如果输入的值不是数字，则提示“输入的不是数字！”</a:t>
            </a:r>
          </a:p>
          <a:p>
            <a:pPr lvl="2"/>
            <a:r>
              <a:rPr lang="zh-CN" altLang="en-US" dirty="0"/>
              <a:t>如果输入的值小于</a:t>
            </a:r>
            <a:r>
              <a:rPr lang="en-US" altLang="zh-CN" dirty="0"/>
              <a:t>0</a:t>
            </a:r>
            <a:r>
              <a:rPr lang="zh-CN" altLang="en-US" dirty="0"/>
              <a:t>或大于</a:t>
            </a:r>
            <a:r>
              <a:rPr lang="en-US" altLang="zh-CN" dirty="0"/>
              <a:t>100</a:t>
            </a:r>
            <a:r>
              <a:rPr lang="zh-CN" altLang="en-US" dirty="0"/>
              <a:t>，则提示“输入的考试科目无效”</a:t>
            </a:r>
          </a:p>
          <a:p>
            <a:pPr lvl="2"/>
            <a:r>
              <a:rPr lang="zh-CN" altLang="en-US" dirty="0"/>
              <a:t>如果输入的值在</a:t>
            </a:r>
            <a:r>
              <a:rPr lang="en-US" altLang="zh-CN" dirty="0"/>
              <a:t>90-100</a:t>
            </a:r>
            <a:r>
              <a:rPr lang="zh-CN" altLang="en-US" dirty="0"/>
              <a:t>之间，则提示“真棒，语文考试成绩评级为：优”</a:t>
            </a:r>
          </a:p>
          <a:p>
            <a:pPr lvl="2"/>
            <a:r>
              <a:rPr lang="zh-CN" altLang="en-US" dirty="0"/>
              <a:t>如果输入的值在</a:t>
            </a:r>
            <a:r>
              <a:rPr lang="en-US" altLang="zh-CN" dirty="0"/>
              <a:t>80-90</a:t>
            </a:r>
            <a:r>
              <a:rPr lang="zh-CN" altLang="en-US" dirty="0"/>
              <a:t>之间，则提示“语文考试成绩评级为：良，要加油哦”</a:t>
            </a:r>
          </a:p>
          <a:p>
            <a:pPr lvl="2"/>
            <a:r>
              <a:rPr lang="zh-CN" altLang="en-US" dirty="0"/>
              <a:t>如果输入的值在</a:t>
            </a:r>
            <a:r>
              <a:rPr lang="en-US" altLang="zh-CN" dirty="0"/>
              <a:t>60-80</a:t>
            </a:r>
            <a:r>
              <a:rPr lang="zh-CN" altLang="en-US" dirty="0"/>
              <a:t>之间，则提示“语文考试成绩评级为：合格，继续努力呀</a:t>
            </a:r>
            <a:r>
              <a:rPr lang="zh-CN" altLang="en-US" dirty="0" smtClean="0"/>
              <a:t>”</a:t>
            </a:r>
            <a:endParaRPr lang="zh-CN" altLang="en-US" dirty="0"/>
          </a:p>
          <a:p>
            <a:pPr lvl="2"/>
            <a:r>
              <a:rPr lang="zh-CN" altLang="en-US" dirty="0"/>
              <a:t>如果输入的值不在上述条件下，则提示“语文考试成绩评级为：不合格，需要认真学习喽！”</a:t>
            </a:r>
          </a:p>
        </p:txBody>
      </p:sp>
      <p:pic>
        <p:nvPicPr>
          <p:cNvPr id="4" name="图片 3" descr="练习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42" y="748683"/>
            <a:ext cx="1800000" cy="448069"/>
          </a:xfrm>
          <a:prstGeom prst="rect">
            <a:avLst/>
          </a:prstGeom>
          <a:ln>
            <a:noFill/>
          </a:ln>
        </p:spPr>
      </p:pic>
      <p:grpSp>
        <p:nvGrpSpPr>
          <p:cNvPr id="6" name="组合 17"/>
          <p:cNvGrpSpPr>
            <a:grpSpLocks/>
          </p:cNvGrpSpPr>
          <p:nvPr/>
        </p:nvGrpSpPr>
        <p:grpSpPr bwMode="auto">
          <a:xfrm>
            <a:off x="3275856" y="6289512"/>
            <a:ext cx="2786062" cy="428625"/>
            <a:chOff x="3714744" y="5143512"/>
            <a:chExt cx="2786082" cy="428628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TextBox 11"/>
            <p:cNvSpPr txBox="1"/>
            <p:nvPr/>
          </p:nvSpPr>
          <p:spPr bwMode="auto">
            <a:xfrm>
              <a:off x="3962611" y="5187962"/>
              <a:ext cx="2220497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25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48" y="2605861"/>
            <a:ext cx="4752528" cy="1394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708" y="4376896"/>
            <a:ext cx="4752528" cy="1394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708" y="4856862"/>
            <a:ext cx="4748576" cy="13929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708" y="3034993"/>
            <a:ext cx="4748576" cy="1392916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28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smtClean="0"/>
              <a:t>课程结构图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711"/>
            <a:ext cx="9144000" cy="430657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常见问题及解决办法</a:t>
            </a:r>
            <a:endParaRPr lang="en-US" altLang="zh-CN" smtClean="0"/>
          </a:p>
          <a:p>
            <a:pPr>
              <a:defRPr/>
            </a:pPr>
            <a:r>
              <a:rPr lang="zh-CN" altLang="en-US" smtClean="0"/>
              <a:t>代码规范问题</a:t>
            </a:r>
          </a:p>
          <a:p>
            <a:pPr>
              <a:defRPr/>
            </a:pPr>
            <a:r>
              <a:rPr lang="zh-CN" altLang="en-US" smtClean="0"/>
              <a:t>调试技巧</a:t>
            </a:r>
            <a:endParaRPr lang="en-US" altLang="zh-CN" smtClean="0"/>
          </a:p>
          <a:p>
            <a:pPr>
              <a:defRPr/>
            </a:pPr>
            <a:endParaRPr lang="zh-CN" altLang="en-US" smtClean="0"/>
          </a:p>
          <a:p>
            <a:pPr>
              <a:defRPr/>
            </a:pPr>
            <a:endParaRPr lang="zh-CN" altLang="en-US" dirty="0" smtClean="0"/>
          </a:p>
        </p:txBody>
      </p:sp>
      <p:grpSp>
        <p:nvGrpSpPr>
          <p:cNvPr id="52229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5223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5223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5223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5223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0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程序调试</a:t>
            </a:r>
            <a:endParaRPr dirty="0" smtClean="0"/>
          </a:p>
        </p:txBody>
      </p:sp>
      <p:sp>
        <p:nvSpPr>
          <p:cNvPr id="34819" name="内容占位符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 smtClean="0"/>
              <a:t>Chrome</a:t>
            </a:r>
            <a:r>
              <a:rPr lang="zh-CN" altLang="en-US" dirty="0" smtClean="0"/>
              <a:t>开发人员工具</a:t>
            </a:r>
            <a:endParaRPr lang="en-US" altLang="zh-CN" dirty="0" smtClean="0"/>
          </a:p>
          <a:p>
            <a:pPr lvl="1">
              <a:lnSpc>
                <a:spcPct val="150000"/>
              </a:lnSpc>
              <a:defRPr/>
            </a:pPr>
            <a:r>
              <a:rPr lang="zh-CN" altLang="zh-CN" dirty="0"/>
              <a:t>排除语法</a:t>
            </a:r>
            <a:r>
              <a:rPr lang="zh-CN" altLang="zh-CN" dirty="0" smtClean="0"/>
              <a:t>错误</a:t>
            </a:r>
            <a:endParaRPr lang="en-US" altLang="zh-CN" dirty="0" smtClean="0"/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排除</a:t>
            </a:r>
            <a:r>
              <a:rPr lang="zh-CN" altLang="zh-CN" dirty="0" smtClean="0"/>
              <a:t>逻辑</a:t>
            </a:r>
            <a:r>
              <a:rPr lang="zh-CN" altLang="zh-CN" dirty="0"/>
              <a:t>错误</a:t>
            </a:r>
            <a:endParaRPr lang="en-US" altLang="zh-CN" dirty="0" smtClean="0"/>
          </a:p>
          <a:p>
            <a:pPr lvl="2">
              <a:lnSpc>
                <a:spcPct val="150000"/>
              </a:lnSpc>
              <a:defRPr/>
            </a:pPr>
            <a:r>
              <a:rPr lang="zh-CN" altLang="en-US" dirty="0"/>
              <a:t>设置</a:t>
            </a:r>
            <a:r>
              <a:rPr lang="zh-CN" altLang="en-US" dirty="0" smtClean="0"/>
              <a:t>调试</a:t>
            </a:r>
            <a:r>
              <a:rPr lang="zh-CN" altLang="en-US" dirty="0"/>
              <a:t>断点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dirty="0" smtClean="0"/>
              <a:t>单</a:t>
            </a:r>
            <a:r>
              <a:rPr lang="zh-CN" altLang="en-US" dirty="0"/>
              <a:t>步调试，不进入函数体内</a:t>
            </a:r>
            <a:r>
              <a:rPr lang="zh-CN" altLang="en-US" dirty="0" smtClean="0"/>
              <a:t>部</a:t>
            </a:r>
            <a:endParaRPr lang="zh-CN" altLang="en-US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dirty="0" smtClean="0"/>
              <a:t>单</a:t>
            </a:r>
            <a:r>
              <a:rPr lang="zh-CN" altLang="en-US" dirty="0"/>
              <a:t>步调试，进入函数体内</a:t>
            </a:r>
            <a:r>
              <a:rPr lang="zh-CN" altLang="en-US" dirty="0" smtClean="0"/>
              <a:t>部</a:t>
            </a:r>
            <a:endParaRPr lang="zh-CN" altLang="en-US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dirty="0" smtClean="0"/>
              <a:t>跳出</a:t>
            </a:r>
            <a:r>
              <a:rPr lang="zh-CN" altLang="en-US" dirty="0"/>
              <a:t>当前</a:t>
            </a:r>
            <a:r>
              <a:rPr lang="zh-CN" altLang="en-US" dirty="0" smtClean="0"/>
              <a:t>函数</a:t>
            </a:r>
            <a:endParaRPr lang="zh-CN" altLang="en-US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dirty="0" smtClean="0"/>
              <a:t>禁用</a:t>
            </a:r>
            <a:r>
              <a:rPr lang="zh-CN" altLang="en-US" dirty="0"/>
              <a:t>所有的断点，不做任何调试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/>
              <a:t>alert()</a:t>
            </a:r>
            <a:r>
              <a:rPr lang="en-US" altLang="zh-CN" dirty="0" err="1" smtClean="0"/>
              <a:t>方法</a:t>
            </a:r>
            <a:endParaRPr lang="en-US" altLang="zh-CN" dirty="0" smtClean="0"/>
          </a:p>
          <a:p>
            <a:pPr>
              <a:lnSpc>
                <a:spcPct val="150000"/>
              </a:lnSpc>
              <a:defRPr/>
            </a:pPr>
            <a:endParaRPr lang="zh-CN" altLang="en-US" dirty="0" smtClean="0"/>
          </a:p>
        </p:txBody>
      </p:sp>
      <p:grpSp>
        <p:nvGrpSpPr>
          <p:cNvPr id="12" name="组合 11"/>
          <p:cNvGrpSpPr/>
          <p:nvPr/>
        </p:nvGrpSpPr>
        <p:grpSpPr>
          <a:xfrm>
            <a:off x="2267744" y="6005395"/>
            <a:ext cx="5325291" cy="428625"/>
            <a:chOff x="1496565" y="6000750"/>
            <a:chExt cx="5325291" cy="428625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509666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2081143" y="6000750"/>
              <a:ext cx="474071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r">
                <a:defRPr/>
              </a:pP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27"/>
            <p:cNvSpPr txBox="1"/>
            <p:nvPr/>
          </p:nvSpPr>
          <p:spPr bwMode="auto">
            <a:xfrm>
              <a:off x="3149570" y="6051698"/>
              <a:ext cx="2682146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示例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：程序调试</a:t>
              </a:r>
              <a:endParaRPr lang="zh-CN" altLang="en-US" sz="1600" b="1" spc="300" dirty="0">
                <a:solidFill>
                  <a:srgbClr val="FBFF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39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29" y="5086979"/>
            <a:ext cx="2468562" cy="1078325"/>
          </a:xfrm>
          <a:prstGeom prst="rect">
            <a:avLst/>
          </a:prstGeom>
        </p:spPr>
      </p:pic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学员</a:t>
            </a:r>
            <a:r>
              <a:rPr lang="zh-CN" dirty="0" smtClean="0"/>
              <a:t>操作</a:t>
            </a:r>
            <a:r>
              <a:rPr lang="en-US" altLang="zh-CN" dirty="0"/>
              <a:t>——</a:t>
            </a:r>
            <a:r>
              <a:rPr lang="zh-CN" altLang="zh-CN" dirty="0" smtClean="0"/>
              <a:t>调试</a:t>
            </a:r>
            <a:r>
              <a:rPr lang="zh-CN" altLang="zh-CN" dirty="0"/>
              <a:t>程序</a:t>
            </a:r>
            <a:endParaRPr lang="zh-CN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需求说明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/>
              <a:t>使用</a:t>
            </a:r>
            <a:r>
              <a:rPr lang="en-US" altLang="zh-CN" dirty="0"/>
              <a:t>Chrome</a:t>
            </a:r>
            <a:r>
              <a:rPr lang="zh-CN" altLang="en-US" dirty="0"/>
              <a:t>开发者工具或使用</a:t>
            </a:r>
            <a:r>
              <a:rPr lang="en-US" altLang="zh-CN" dirty="0"/>
              <a:t>alert()</a:t>
            </a:r>
            <a:r>
              <a:rPr lang="zh-CN" altLang="en-US" dirty="0"/>
              <a:t>方法调试给定的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通过</a:t>
            </a:r>
            <a:r>
              <a:rPr lang="zh-CN" altLang="en-US" dirty="0"/>
              <a:t>单步调试的方法进行调试，准确定位错误的位置。调试程序使其能正常运行</a:t>
            </a:r>
            <a:r>
              <a:rPr lang="zh-CN" altLang="en-US" dirty="0" smtClean="0"/>
              <a:t>，满足下面的正常运行条件</a:t>
            </a:r>
            <a:endParaRPr lang="zh-CN" altLang="en-US" dirty="0"/>
          </a:p>
          <a:p>
            <a:pPr lvl="2">
              <a:defRPr/>
            </a:pPr>
            <a:r>
              <a:rPr lang="zh-CN" altLang="en-US" dirty="0"/>
              <a:t>当输入当前时间值为</a:t>
            </a:r>
            <a:r>
              <a:rPr lang="en-US" altLang="zh-CN" dirty="0"/>
              <a:t>6</a:t>
            </a:r>
            <a:r>
              <a:rPr lang="zh-CN" altLang="en-US" dirty="0"/>
              <a:t>～</a:t>
            </a:r>
            <a:r>
              <a:rPr lang="en-US" altLang="zh-CN" dirty="0"/>
              <a:t>12</a:t>
            </a:r>
            <a:r>
              <a:rPr lang="zh-CN" altLang="en-US" dirty="0"/>
              <a:t>时，页面显示“上午好！欢迎来到贵美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3">
              <a:defRPr/>
            </a:pPr>
            <a:r>
              <a:rPr lang="zh-CN" altLang="en-US" dirty="0" smtClean="0"/>
              <a:t>输入</a:t>
            </a:r>
            <a:r>
              <a:rPr lang="zh-CN" altLang="en-US" dirty="0"/>
              <a:t>几点显示几个</a:t>
            </a:r>
            <a:r>
              <a:rPr lang="zh-CN" altLang="en-US" dirty="0" smtClean="0"/>
              <a:t>笑脸</a:t>
            </a:r>
            <a:endParaRPr lang="en-US" altLang="zh-CN" dirty="0" smtClean="0"/>
          </a:p>
          <a:p>
            <a:pPr lvl="3">
              <a:defRPr/>
            </a:pPr>
            <a:endParaRPr lang="zh-CN" altLang="en-US" dirty="0"/>
          </a:p>
          <a:p>
            <a:pPr lvl="2">
              <a:defRPr/>
            </a:pPr>
            <a:r>
              <a:rPr lang="zh-CN" altLang="en-US" dirty="0"/>
              <a:t>当输入当前时间值为</a:t>
            </a:r>
            <a:r>
              <a:rPr lang="en-US" altLang="zh-CN" dirty="0"/>
              <a:t>13</a:t>
            </a:r>
            <a:r>
              <a:rPr lang="zh-CN" altLang="en-US" dirty="0"/>
              <a:t>～</a:t>
            </a:r>
            <a:r>
              <a:rPr lang="en-US" altLang="zh-CN" dirty="0"/>
              <a:t>20</a:t>
            </a:r>
            <a:r>
              <a:rPr lang="zh-CN" altLang="en-US" dirty="0"/>
              <a:t>时，页面显示“下午好！欢迎来到贵美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3">
              <a:defRPr/>
            </a:pPr>
            <a:r>
              <a:rPr lang="zh-CN" altLang="en-US" dirty="0" smtClean="0"/>
              <a:t>输入</a:t>
            </a:r>
            <a:r>
              <a:rPr lang="zh-CN" altLang="en-US" dirty="0"/>
              <a:t>几点显示几个小喇叭</a:t>
            </a:r>
            <a:r>
              <a:rPr lang="zh-CN" altLang="en-US" dirty="0" smtClean="0"/>
              <a:t>图标</a:t>
            </a:r>
            <a:endParaRPr lang="en-US" altLang="zh-CN" dirty="0" smtClean="0"/>
          </a:p>
          <a:p>
            <a:pPr lvl="3">
              <a:defRPr/>
            </a:pPr>
            <a:endParaRPr lang="en-US" altLang="zh-CN" dirty="0"/>
          </a:p>
          <a:p>
            <a:pPr lvl="3">
              <a:defRPr/>
            </a:pPr>
            <a:endParaRPr lang="zh-CN" altLang="en-US" dirty="0"/>
          </a:p>
          <a:p>
            <a:pPr lvl="2">
              <a:defRPr/>
            </a:pPr>
            <a:r>
              <a:rPr lang="zh-CN" altLang="en-US" dirty="0"/>
              <a:t>当输入其他的时间值时，页面显示“夜深了，该休息了！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3">
              <a:defRPr/>
            </a:pPr>
            <a:r>
              <a:rPr lang="zh-CN" altLang="en-US" dirty="0" smtClean="0"/>
              <a:t>输入</a:t>
            </a:r>
            <a:r>
              <a:rPr lang="zh-CN" altLang="en-US" dirty="0"/>
              <a:t>几点显示几个月亮</a:t>
            </a:r>
            <a:endParaRPr lang="zh-CN" altLang="en-US" dirty="0" smtClean="0"/>
          </a:p>
        </p:txBody>
      </p:sp>
      <p:grpSp>
        <p:nvGrpSpPr>
          <p:cNvPr id="12" name="组合 19"/>
          <p:cNvGrpSpPr/>
          <p:nvPr/>
        </p:nvGrpSpPr>
        <p:grpSpPr bwMode="auto">
          <a:xfrm>
            <a:off x="3779838" y="6240735"/>
            <a:ext cx="2786062" cy="428625"/>
            <a:chOff x="3714744" y="5143512"/>
            <a:chExt cx="2786082" cy="428628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3962396" y="5187962"/>
              <a:ext cx="2220928" cy="33814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完成时间：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 descr="练习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42" y="748683"/>
            <a:ext cx="1800000" cy="448069"/>
          </a:xfrm>
          <a:prstGeom prst="rect">
            <a:avLst/>
          </a:prstGeom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929" y="2996952"/>
            <a:ext cx="2590431" cy="6332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929" y="3933056"/>
            <a:ext cx="2630375" cy="8575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4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代码规范问题</a:t>
            </a:r>
          </a:p>
          <a:p>
            <a:pPr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>
              <a:defRPr/>
            </a:pPr>
            <a:endParaRPr lang="zh-CN" altLang="en-US" dirty="0" smtClean="0"/>
          </a:p>
          <a:p>
            <a:pPr>
              <a:defRPr/>
            </a:pPr>
            <a:endParaRPr lang="zh-CN" altLang="en-US" dirty="0" smtClean="0"/>
          </a:p>
        </p:txBody>
      </p:sp>
      <p:grpSp>
        <p:nvGrpSpPr>
          <p:cNvPr id="55301" name="组合 29"/>
          <p:cNvGrpSpPr/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55303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55304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55309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55305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43" y="15869"/>
            <a:ext cx="6238212" cy="64374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869"/>
            <a:ext cx="6613731" cy="6437467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总结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00" y="705485"/>
            <a:ext cx="1799590" cy="4527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作业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《</a:t>
            </a:r>
            <a:r>
              <a:rPr lang="zh-CN" altLang="en-US" dirty="0">
                <a:sym typeface="+mn-ea"/>
              </a:rPr>
              <a:t>学习能力成长簿</a:t>
            </a:r>
            <a:r>
              <a:rPr lang="en-US" altLang="zh-CN" dirty="0">
                <a:sym typeface="+mn-ea"/>
              </a:rPr>
              <a:t>》</a:t>
            </a:r>
            <a:r>
              <a:rPr lang="zh-CN" altLang="en-US" dirty="0">
                <a:sym typeface="+mn-ea"/>
              </a:rPr>
              <a:t>中</a:t>
            </a:r>
            <a:r>
              <a:rPr lang="zh-CN" altLang="en-US" dirty="0" smtClean="0">
                <a:sym typeface="+mn-ea"/>
              </a:rPr>
              <a:t>完成</a:t>
            </a:r>
            <a:endParaRPr lang="zh-CN" altLang="en-US" dirty="0">
              <a:sym typeface="+mn-ea"/>
            </a:endParaRPr>
          </a:p>
          <a:p>
            <a:pPr lvl="1">
              <a:defRPr/>
            </a:pPr>
            <a:r>
              <a:rPr lang="zh-CN" altLang="en-US" dirty="0" smtClean="0">
                <a:sym typeface="+mn-ea"/>
              </a:rPr>
              <a:t>复习作业</a:t>
            </a:r>
          </a:p>
          <a:p>
            <a:pPr lvl="2">
              <a:defRPr/>
            </a:pPr>
            <a:r>
              <a:rPr lang="zh-CN" altLang="en-US" dirty="0" smtClean="0"/>
              <a:t>梳理本章内容，整理笔记，绘制思维</a:t>
            </a:r>
            <a:r>
              <a:rPr lang="zh-CN" altLang="en-US" dirty="0"/>
              <a:t>导</a:t>
            </a:r>
            <a:r>
              <a:rPr lang="zh-CN" altLang="en-US" dirty="0" smtClean="0"/>
              <a:t>图、</a:t>
            </a:r>
            <a:r>
              <a:rPr lang="zh-CN" altLang="en-US" dirty="0" smtClean="0">
                <a:sym typeface="+mn-ea"/>
              </a:rPr>
              <a:t>完成课后练习</a:t>
            </a:r>
            <a:endParaRPr lang="zh-CN" altLang="en-US" dirty="0" smtClean="0"/>
          </a:p>
          <a:p>
            <a:pPr lvl="2"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 smtClean="0"/>
              <a:t>预习作业</a:t>
            </a:r>
            <a:endParaRPr lang="en-US" altLang="zh-CN" dirty="0" smtClean="0"/>
          </a:p>
          <a:p>
            <a:pPr lvl="2">
              <a:defRPr/>
            </a:pPr>
            <a:r>
              <a:rPr lang="zh-CN" altLang="en-US" dirty="0" smtClean="0"/>
              <a:t>预习下一章学生用书，完成预习测试</a:t>
            </a:r>
            <a:endParaRPr lang="en-US" altLang="zh-CN" dirty="0"/>
          </a:p>
          <a:p>
            <a:pPr lvl="3">
              <a:defRPr/>
            </a:pPr>
            <a:r>
              <a:rPr lang="zh-CN" altLang="en-US" dirty="0"/>
              <a:t>在</a:t>
            </a:r>
            <a:r>
              <a:rPr lang="en-US" altLang="zh-CN" dirty="0"/>
              <a:t>JavaScript</a:t>
            </a:r>
            <a:r>
              <a:rPr lang="zh-CN" altLang="en-US" dirty="0"/>
              <a:t>中，常用的系统函数有几种？分别什么？</a:t>
            </a:r>
          </a:p>
          <a:p>
            <a:pPr lvl="3">
              <a:defRPr/>
            </a:pPr>
            <a:r>
              <a:rPr lang="zh-CN" altLang="en-US" dirty="0"/>
              <a:t>什么是预解析？其主要作用是什么？</a:t>
            </a:r>
          </a:p>
          <a:p>
            <a:pPr lvl="3">
              <a:defRPr/>
            </a:pPr>
            <a:r>
              <a:rPr lang="zh-CN" altLang="en-US" dirty="0"/>
              <a:t>简述函数自调用的特点及好处</a:t>
            </a:r>
          </a:p>
          <a:p>
            <a:pPr lvl="3">
              <a:defRPr/>
            </a:pPr>
            <a:r>
              <a:rPr lang="zh-CN" altLang="en-US" dirty="0"/>
              <a:t>简述对局部变量、全局变量及隐式全局变量的理解</a:t>
            </a:r>
            <a:endParaRPr lang="en-US" altLang="zh-CN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 smtClean="0"/>
              <a:t>课程项目展示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项目案例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/>
              <a:t>爱婴室购物车</a:t>
            </a:r>
          </a:p>
          <a:p>
            <a:pPr lvl="1">
              <a:defRPr/>
            </a:pPr>
            <a:r>
              <a:rPr lang="zh-CN" altLang="en-US" dirty="0"/>
              <a:t>蘑菇视频</a:t>
            </a:r>
            <a:endParaRPr lang="en-US" altLang="zh-CN" dirty="0"/>
          </a:p>
          <a:p>
            <a:pPr lvl="1"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 marL="0" indent="0">
              <a:buNone/>
              <a:defRPr/>
            </a:pP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737761" y="6196281"/>
            <a:ext cx="2655252" cy="428625"/>
            <a:chOff x="1496565" y="6000750"/>
            <a:chExt cx="2655252" cy="428625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1534617" y="6000750"/>
              <a:ext cx="500043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2068950" y="6000750"/>
              <a:ext cx="2082867" cy="428625"/>
            </a:xfrm>
            <a:prstGeom prst="roundRect">
              <a:avLst/>
            </a:prstGeom>
            <a:solidFill>
              <a:srgbClr val="0B7DB2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65" y="6039254"/>
              <a:ext cx="571479" cy="342074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2178676" y="6041781"/>
              <a:ext cx="1890261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演示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课程项目</a:t>
              </a:r>
              <a:endParaRPr lang="zh-CN" altLang="en-US" sz="1600" b="1" spc="300" dirty="0">
                <a:solidFill>
                  <a:srgbClr val="FBFF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13" y="2429842"/>
            <a:ext cx="7141168" cy="3766439"/>
          </a:xfrm>
          <a:prstGeom prst="rect">
            <a:avLst/>
          </a:prstGeom>
          <a:ln>
            <a:solidFill>
              <a:srgbClr val="0B7DB2"/>
            </a:solidFill>
          </a:ln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177956"/>
              </p:ext>
            </p:extLst>
          </p:nvPr>
        </p:nvGraphicFramePr>
        <p:xfrm>
          <a:off x="3886496" y="1172032"/>
          <a:ext cx="4586585" cy="4992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BMP 图像" r:id="rId6" imgW="13373280" imgH="14554080" progId="Paint.Picture">
                  <p:embed/>
                </p:oleObj>
              </mc:Choice>
              <mc:Fallback>
                <p:oleObj name="BMP 图像" r:id="rId6" imgW="13373280" imgH="14554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6496" y="1172032"/>
                        <a:ext cx="4586585" cy="4992202"/>
                      </a:xfrm>
                      <a:prstGeom prst="rect">
                        <a:avLst/>
                      </a:prstGeom>
                      <a:ln>
                        <a:solidFill>
                          <a:srgbClr val="0B7DB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辅助学习资料推荐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教员备课时根据课程情况在此添加内容，可以是青鸟云课堂推荐资料、也可以是教员积累的的资料，如帮助手册、经典书籍等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mtClean="0"/>
              <a:t>学习方法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1" name="图示 20"/>
          <p:cNvGraphicFramePr/>
          <p:nvPr>
            <p:extLst>
              <p:ext uri="{D42A27DB-BD31-4B8C-83A1-F6EECF244321}">
                <p14:modId xmlns:p14="http://schemas.microsoft.com/office/powerpoint/2010/main" val="14736270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dirty="0" smtClean="0"/>
              <a:t>预习</a:t>
            </a:r>
            <a:r>
              <a:rPr lang="zh-CN" dirty="0"/>
              <a:t>检查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由哪几部分组成？</a:t>
            </a:r>
          </a:p>
          <a:p>
            <a:r>
              <a:rPr lang="en-US" altLang="zh-CN" dirty="0"/>
              <a:t>JavaScript</a:t>
            </a:r>
            <a:r>
              <a:rPr lang="zh-CN" altLang="en-US" dirty="0"/>
              <a:t>的核心语法包含哪些？</a:t>
            </a:r>
          </a:p>
          <a:p>
            <a:r>
              <a:rPr lang="zh-CN" altLang="en-US" dirty="0"/>
              <a:t>如何判断某个值或变量的数据类型？</a:t>
            </a:r>
          </a:p>
          <a:p>
            <a:r>
              <a:rPr lang="en-US" altLang="zh-CN" dirty="0"/>
              <a:t>JavaScript</a:t>
            </a:r>
            <a:r>
              <a:rPr lang="zh-CN" altLang="en-US" dirty="0"/>
              <a:t>运算符有哪些？请举例说明</a:t>
            </a:r>
            <a:endParaRPr lang="zh-CN" altLang="zh-CN" dirty="0"/>
          </a:p>
        </p:txBody>
      </p:sp>
      <p:pic>
        <p:nvPicPr>
          <p:cNvPr id="11" name="图片 10" descr="集中测试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512" y="692696"/>
            <a:ext cx="1800000" cy="448069"/>
          </a:xfrm>
          <a:prstGeom prst="rect">
            <a:avLst/>
          </a:prstGeom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04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实现从</a:t>
            </a:r>
            <a:r>
              <a:rPr lang="en-US" altLang="zh-CN" dirty="0"/>
              <a:t>1</a:t>
            </a:r>
            <a:r>
              <a:rPr lang="zh-CN" altLang="en-US" dirty="0"/>
              <a:t>加到</a:t>
            </a:r>
            <a:r>
              <a:rPr lang="en-US" altLang="zh-CN" dirty="0"/>
              <a:t>100</a:t>
            </a:r>
          </a:p>
          <a:p>
            <a:r>
              <a:rPr lang="zh-CN" altLang="en-US" dirty="0"/>
              <a:t>弹出祝福语</a:t>
            </a:r>
          </a:p>
          <a:p>
            <a:r>
              <a:rPr lang="zh-CN" altLang="en-US" dirty="0"/>
              <a:t>实现考试成绩评级</a:t>
            </a:r>
          </a:p>
          <a:p>
            <a:r>
              <a:rPr lang="zh-CN" altLang="en-US" dirty="0"/>
              <a:t>调试程序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268760"/>
            <a:ext cx="3829015" cy="940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28800"/>
            <a:ext cx="4303920" cy="12624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15" y="4509120"/>
            <a:ext cx="2468562" cy="1078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15" y="2852936"/>
            <a:ext cx="2590431" cy="6332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415" y="3573016"/>
            <a:ext cx="2630375" cy="8575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69" y="1196752"/>
            <a:ext cx="4303920" cy="12624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6861" y="2420888"/>
            <a:ext cx="4300341" cy="12614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6829" y="3606677"/>
            <a:ext cx="4303920" cy="12624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6861" y="4831862"/>
            <a:ext cx="4300341" cy="126143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r>
              <a:rPr lang="en-US" altLang="zh-CN" smtClean="0"/>
              <a:t>/46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b="1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7963</TotalTime>
  <Words>3428</Words>
  <Application>Microsoft Office PowerPoint</Application>
  <PresentationFormat>全屏显示(4:3)</PresentationFormat>
  <Paragraphs>691</Paragraphs>
  <Slides>46</Slides>
  <Notes>28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49" baseType="lpstr">
      <vt:lpstr>Office 主题</vt:lpstr>
      <vt:lpstr>BMP 图像</vt:lpstr>
      <vt:lpstr>Image</vt:lpstr>
      <vt:lpstr>PowerPoint 演示文稿</vt:lpstr>
      <vt:lpstr>课程地位</vt:lpstr>
      <vt:lpstr>本课目标</vt:lpstr>
      <vt:lpstr>课程结构图</vt:lpstr>
      <vt:lpstr>课程项目展示</vt:lpstr>
      <vt:lpstr>辅助学习资料推荐</vt:lpstr>
      <vt:lpstr>学习方法</vt:lpstr>
      <vt:lpstr>预习检查</vt:lpstr>
      <vt:lpstr>本章任务</vt:lpstr>
      <vt:lpstr>本章目标</vt:lpstr>
      <vt:lpstr>为什么要学JavaScript</vt:lpstr>
      <vt:lpstr>什么是JavaScript</vt:lpstr>
      <vt:lpstr>JavaScript的基本结构</vt:lpstr>
      <vt:lpstr>JavaScript的执行原理</vt:lpstr>
      <vt:lpstr>网页中引用JavaScript的方式2-1</vt:lpstr>
      <vt:lpstr>网页中引用JavaScript的方式2-2</vt:lpstr>
      <vt:lpstr>JavaScript核心语法</vt:lpstr>
      <vt:lpstr>核心语法——变量2-1</vt:lpstr>
      <vt:lpstr>核心语法——变量2-2</vt:lpstr>
      <vt:lpstr>核心语法——数据类型</vt:lpstr>
      <vt:lpstr>核心语法——数值类型</vt:lpstr>
      <vt:lpstr>核心语法——字符串类型2-1</vt:lpstr>
      <vt:lpstr>核心语法——字符串类型2-2</vt:lpstr>
      <vt:lpstr>核心语法——undefined和null</vt:lpstr>
      <vt:lpstr>核心语法——typeof运算符2-1</vt:lpstr>
      <vt:lpstr>核心语法——typeof运算符2-2</vt:lpstr>
      <vt:lpstr>核心语法——运算符</vt:lpstr>
      <vt:lpstr>核心语法——逻辑控制语句</vt:lpstr>
      <vt:lpstr>核心语法——循环中断</vt:lpstr>
      <vt:lpstr>核心语法——注释</vt:lpstr>
      <vt:lpstr>核心语法——关键字</vt:lpstr>
      <vt:lpstr>核心语法——保留字</vt:lpstr>
      <vt:lpstr>小结</vt:lpstr>
      <vt:lpstr>学员操作——实现从1加到100</vt:lpstr>
      <vt:lpstr>共性问题集中讲解</vt:lpstr>
      <vt:lpstr>系统对话框2-1</vt:lpstr>
      <vt:lpstr>系统对话框2-2</vt:lpstr>
      <vt:lpstr>学员操作——弹出祝福语</vt:lpstr>
      <vt:lpstr>学员操作——实现考试成绩评级</vt:lpstr>
      <vt:lpstr>共性问题集中讲解</vt:lpstr>
      <vt:lpstr>程序调试</vt:lpstr>
      <vt:lpstr>学员操作——调试程序</vt:lpstr>
      <vt:lpstr>共性问题集中讲解</vt:lpstr>
      <vt:lpstr>总结</vt:lpstr>
      <vt:lpstr>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xinfeng.ma(马欣丰)</dc:creator>
  <cp:lastModifiedBy>hailong.huang</cp:lastModifiedBy>
  <cp:revision>734</cp:revision>
  <dcterms:created xsi:type="dcterms:W3CDTF">2019-09-24T11:18:00Z</dcterms:created>
  <dcterms:modified xsi:type="dcterms:W3CDTF">2021-08-06T09:07:24Z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